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7" r:id="rId2"/>
    <p:sldId id="258" r:id="rId3"/>
    <p:sldId id="265" r:id="rId4"/>
    <p:sldId id="264" r:id="rId5"/>
    <p:sldId id="288" r:id="rId6"/>
    <p:sldId id="261" r:id="rId7"/>
    <p:sldId id="262" r:id="rId8"/>
    <p:sldId id="260" r:id="rId9"/>
    <p:sldId id="273" r:id="rId10"/>
    <p:sldId id="274" r:id="rId11"/>
    <p:sldId id="289" r:id="rId12"/>
    <p:sldId id="281" r:id="rId13"/>
    <p:sldId id="277" r:id="rId14"/>
    <p:sldId id="276" r:id="rId15"/>
    <p:sldId id="275" r:id="rId16"/>
    <p:sldId id="278" r:id="rId17"/>
    <p:sldId id="279" r:id="rId18"/>
    <p:sldId id="280" r:id="rId19"/>
    <p:sldId id="290" r:id="rId20"/>
    <p:sldId id="291" r:id="rId21"/>
    <p:sldId id="263" r:id="rId22"/>
    <p:sldId id="268" r:id="rId23"/>
    <p:sldId id="287" r:id="rId24"/>
    <p:sldId id="269" r:id="rId25"/>
    <p:sldId id="270" r:id="rId26"/>
    <p:sldId id="267" r:id="rId2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ED7D31"/>
    <a:srgbClr val="F4A784"/>
    <a:srgbClr val="FBE5D6"/>
    <a:srgbClr val="453526"/>
    <a:srgbClr val="272727"/>
    <a:srgbClr val="473728"/>
    <a:srgbClr val="F1A069"/>
    <a:srgbClr val="B58670"/>
    <a:srgbClr val="A56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3EC72-1297-46E3-7875-FF4DB72CE47C}" v="6" dt="2019-08-15T14:17:58.785"/>
    <p1510:client id="{3B4FFA40-A695-4D30-8D6E-A19F4FECA5FE}" v="197" dt="2019-08-14T17:40:55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86085" autoAdjust="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2A6C6-89F2-44BD-9350-06A4A0B36904}" type="datetimeFigureOut">
              <a:rPr lang="th-TH"/>
              <a:t>18/11/62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B9BDD-2127-4E53-B7FB-4059380FA202}" type="slidenum">
              <a:rPr lang="th-TH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23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สำหรับโจทย์ที่ทางผมได้รับจากสถานประกอบการคือ</a:t>
            </a:r>
            <a:r>
              <a:rPr lang="en-US" dirty="0"/>
              <a:t> </a:t>
            </a:r>
            <a:r>
              <a:rPr lang="en-US" dirty="0" err="1"/>
              <a:t>Chatbotสำหรับบริการลูกค้า</a:t>
            </a:r>
            <a:r>
              <a:rPr lang="th-TH" dirty="0"/>
              <a:t>ธนาคารเพื่อการเกษตรและสหกรณ์การเกษตร ซึ่ง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เป็นสถาบันทางการเงิน ซึ่งลูกค้าหลักของธนาคารคือเกษตรกรในหลายช่วงอายุ แต่เกษตรกรกลุ่มใหญ่คือเกษตรกรช่วงอายุ 50-60 ปี 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ดังนั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น การปรับเปลี่ยนสู่การใช้เทคโนโลยีของ 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ธกส.นั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น ต้องท้าอย่างค่อยเป็นค่อยไป โดยเป็นหน้าที่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ของส้า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นักกลยุทธ์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เทคโนโลยีดิจิทัล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หรือ 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Fintech 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ซึ่งมีหน้าที่ศึกษาแนวโน้มการเปลี่ยนแปลงเพื่อรองรับ 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Disruptive Technology 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และค้นหาเทคโนโลยีใหม่เพื่อน้ามาใช้กับเกษตรกร และ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วางแนนกล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ยุ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ททธ์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เพื่อให้เกษตรกรเข้าถึงเทคโนโลยี และเพื่อให้เกษตรกรได้มีความรู้ที่ถูกต้อง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แม่นย้า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มาก</a:t>
            </a:r>
            <a:r>
              <a:rPr lang="th-TH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ยิ่งขึน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จึงเกิดเป็นโครงการ </a:t>
            </a:r>
            <a:r>
              <a:rPr lang="en-US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นี้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h-TH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th-TH" dirty="0"/>
              <a:t>ซึ่ง </a:t>
            </a:r>
            <a:r>
              <a:rPr lang="th-TH" dirty="0" err="1"/>
              <a:t>Chatbot</a:t>
            </a:r>
            <a:r>
              <a:rPr lang="th-TH" dirty="0"/>
              <a:t> นี้เกิดจากคำถามที่ว่า เกษตรกรได้รับข้อมูลทางการเกษตรจากใคร และสิ่งที่ได้มาถูกต้องและสะดวกในการถามเพื่อหาคำตอบหรือไม่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4935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สำหรับประโยชน์ที่เกษตรกรจะได้รับคือการที่มีสื่อหรือช่องทางในการให้ข้อมูลทางการเกษตร </a:t>
            </a:r>
            <a:r>
              <a:rPr lang="en-US" dirty="0" err="1">
                <a:cs typeface="Calibri"/>
              </a:rPr>
              <a:t>ช่วยให้เกษตรกรหาข้อมูลได้อย่างถูกต้อง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ตรงจุดและสะดวกในการหาข้อมูลมากยิ่งขึ้น</a:t>
            </a:r>
            <a:endParaRPr lang="en-US" dirty="0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246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B9BDD-2127-4E53-B7FB-4059380FA202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308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ไม่เกิน</a:t>
            </a:r>
            <a:r>
              <a:rPr lang="th-TH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15000 </a:t>
            </a:r>
            <a:r>
              <a:rPr lang="th-TH" sz="1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ข้อความ เป็นเงิน </a:t>
            </a: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$36.03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B9BDD-2127-4E53-B7FB-4059380FA202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852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สุดท้ายนี้ผมก็อยากจะบอกว่าการที่เกษตรกรนั้นยังขาดความรู้ความสามารถในการเข้าถึงข้อมูลทางการเกษตรต่างๆและได้ข้อมูลที่ไม่ถูกต้อง </a:t>
            </a:r>
            <a:r>
              <a:rPr lang="en-US" dirty="0" err="1"/>
              <a:t>มันคือ</a:t>
            </a:r>
            <a:r>
              <a:rPr lang="th-TH" dirty="0"/>
              <a:t>การที่เกษตรกรนั้นจะต้องเสียโอกาสทางการเกษตร</a:t>
            </a:r>
            <a:r>
              <a:rPr lang="th-TH" baseline="0" dirty="0"/>
              <a:t> </a:t>
            </a:r>
            <a:r>
              <a:rPr lang="en-US" dirty="0" err="1"/>
              <a:t>ขอบคุณครับ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42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ยกตัวอย่างตัวเช่นคุ</a:t>
            </a:r>
            <a:r>
              <a:rPr lang="th-TH" dirty="0" err="1"/>
              <a:t>ณพี่</a:t>
            </a:r>
            <a:r>
              <a:rPr lang="en-US" dirty="0" err="1"/>
              <a:t>ท่านนี้ครับ</a:t>
            </a:r>
            <a:r>
              <a:rPr lang="en-US" dirty="0"/>
              <a:t> </a:t>
            </a:r>
            <a:r>
              <a:rPr lang="en-US" dirty="0" err="1"/>
              <a:t>ผู้ซึ่งเป็นเกษตรกร</a:t>
            </a:r>
            <a:r>
              <a:rPr lang="th-TH" dirty="0"/>
              <a:t>ยุคใหม่</a:t>
            </a:r>
            <a:r>
              <a:rPr lang="en-US" baseline="0" dirty="0"/>
              <a:t> </a:t>
            </a:r>
            <a:r>
              <a:rPr lang="en-US" dirty="0" err="1"/>
              <a:t>อาศัยอยู่ในจังหวัดลพบุรี</a:t>
            </a:r>
            <a:r>
              <a:rPr lang="en-US" dirty="0"/>
              <a:t> </a:t>
            </a:r>
            <a:r>
              <a:rPr lang="en-US" dirty="0" err="1"/>
              <a:t>และในช่วงนี้ค</a:t>
            </a:r>
            <a:r>
              <a:rPr lang="th-TH" dirty="0" err="1"/>
              <a:t>ุณ</a:t>
            </a:r>
            <a:r>
              <a:rPr lang="th-TH" dirty="0"/>
              <a:t>พี่ต้องการที่จะปลูกข้าวโพด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156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แต่ปรากฎว่ามีปัญหาอยู่2อย่างคือในเรื่องของภัยแล้งและหนอนกระทู้ที่กำลังระบาดอย่างหนักในช่วงนี้ </a:t>
            </a:r>
            <a:r>
              <a:rPr lang="en-US" dirty="0" err="1"/>
              <a:t>จึงส่งผลทำให้้ผลผลิตตกต่ำลงไปด้วย</a:t>
            </a:r>
            <a:endParaRPr lang="th-TH" dirty="0" err="1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785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ซึ่งการแก้ปัญหาของคุณป้าคือการถามจากคนใกล้ตัว</a:t>
            </a:r>
            <a:r>
              <a:rPr lang="en-US" dirty="0"/>
              <a:t> </a:t>
            </a:r>
            <a:r>
              <a:rPr lang="en-US" dirty="0" err="1"/>
              <a:t>แต่ก็ยังได้ข้อมูลที่ไม่ถูกต้อง</a:t>
            </a:r>
            <a:r>
              <a:rPr lang="en-US" dirty="0"/>
              <a:t> </a:t>
            </a:r>
            <a:r>
              <a:rPr lang="en-US" dirty="0" err="1"/>
              <a:t>ทำให้คุณป้าต้องหาวิธีการอื่นเพื่อแก้ปัญหา</a:t>
            </a:r>
            <a:r>
              <a:rPr lang="en-US" dirty="0"/>
              <a:t> </a:t>
            </a:r>
            <a:r>
              <a:rPr lang="en-US" dirty="0" err="1"/>
              <a:t>ซึ่งก็ส่งผลทำให้คุณป้าต้องเสียค่าใช้จ่ายเพิ่มขึ้นตามมา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23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ซึ่งจากสถิติผู้ใช้ของ</a:t>
            </a:r>
            <a:r>
              <a:rPr lang="en-US" dirty="0"/>
              <a:t> LINE </a:t>
            </a:r>
            <a:r>
              <a:rPr lang="en-US" dirty="0" err="1"/>
              <a:t>ประเทศไทยในปี</a:t>
            </a:r>
            <a:r>
              <a:rPr lang="en-US" dirty="0"/>
              <a:t> 2019 </a:t>
            </a:r>
            <a:r>
              <a:rPr lang="en-US" dirty="0" err="1"/>
              <a:t>ระบุว่าจากประชากรประเทศไทยทั้งหมด</a:t>
            </a:r>
            <a:r>
              <a:rPr lang="en-US" dirty="0"/>
              <a:t> 69 </a:t>
            </a:r>
            <a:r>
              <a:rPr lang="en-US" dirty="0" err="1"/>
              <a:t>ล้านคน</a:t>
            </a:r>
            <a:r>
              <a:rPr lang="en-US" dirty="0"/>
              <a:t> </a:t>
            </a:r>
            <a:r>
              <a:rPr lang="en-US" dirty="0" err="1"/>
              <a:t>จะมีผู้ใช้</a:t>
            </a:r>
            <a:r>
              <a:rPr lang="en-US" dirty="0"/>
              <a:t> LINE </a:t>
            </a:r>
            <a:r>
              <a:rPr lang="en-US" dirty="0" err="1"/>
              <a:t>อยู่</a:t>
            </a:r>
            <a:r>
              <a:rPr lang="en-US" dirty="0"/>
              <a:t> 44 </a:t>
            </a:r>
            <a:r>
              <a:rPr lang="en-US" dirty="0" err="1"/>
              <a:t>ล้านคน</a:t>
            </a:r>
            <a:endParaRPr lang="th-TH" dirty="0" err="1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250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และจากสถิติการใช้มือถือของคนไทยเฉลี่ยอยู่ที่</a:t>
            </a:r>
            <a:r>
              <a:rPr lang="en-US"/>
              <a:t> 216 </a:t>
            </a:r>
            <a:r>
              <a:rPr lang="en-US" err="1"/>
              <a:t>นาที</a:t>
            </a:r>
            <a:r>
              <a:rPr lang="en-US"/>
              <a:t>/</a:t>
            </a:r>
            <a:r>
              <a:rPr lang="en-US" err="1"/>
              <a:t>วัน</a:t>
            </a:r>
            <a:r>
              <a:rPr lang="en-US"/>
              <a:t> </a:t>
            </a:r>
            <a:r>
              <a:rPr lang="en-US" err="1"/>
              <a:t>โดยจะใช้งาน</a:t>
            </a:r>
            <a:r>
              <a:rPr lang="en-US"/>
              <a:t> LINE </a:t>
            </a:r>
            <a:r>
              <a:rPr lang="en-US" err="1"/>
              <a:t>เฉลี่ย</a:t>
            </a:r>
            <a:r>
              <a:rPr lang="en-US"/>
              <a:t> 63 </a:t>
            </a:r>
            <a:r>
              <a:rPr lang="en-US" err="1"/>
              <a:t>นาที</a:t>
            </a:r>
            <a:r>
              <a:rPr lang="en-US"/>
              <a:t>/</a:t>
            </a:r>
            <a:r>
              <a:rPr lang="en-US" err="1"/>
              <a:t>วัน</a:t>
            </a:r>
            <a:r>
              <a:rPr lang="en-US"/>
              <a:t> </a:t>
            </a:r>
            <a:r>
              <a:rPr lang="en-US" err="1"/>
              <a:t>จะเห็นได้ว่าผู้ใช้</a:t>
            </a:r>
            <a:r>
              <a:rPr lang="en-US"/>
              <a:t> </a:t>
            </a:r>
            <a:r>
              <a:rPr lang="en-US" err="1"/>
              <a:t>ใช้เวลาถึง</a:t>
            </a:r>
            <a:r>
              <a:rPr lang="en-US"/>
              <a:t> 29% </a:t>
            </a:r>
            <a:r>
              <a:rPr lang="en-US" err="1"/>
              <a:t>หรือมากกว่า</a:t>
            </a:r>
            <a:r>
              <a:rPr lang="en-US"/>
              <a:t> 1/4 </a:t>
            </a:r>
            <a:r>
              <a:rPr lang="en-US" err="1"/>
              <a:t>ของการใช้โทรศัพท์มือถือในแต่ละวันอยู่บนแพลตฟอร์มของ</a:t>
            </a:r>
            <a:r>
              <a:rPr lang="en-US"/>
              <a:t> LINE </a:t>
            </a:r>
            <a:endParaRPr lang="en-US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500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และด้วยเหตุนี</a:t>
            </a:r>
            <a:r>
              <a:rPr lang="en-US" dirty="0"/>
              <a:t> </a:t>
            </a:r>
            <a:r>
              <a:rPr lang="en-US" dirty="0" err="1"/>
              <a:t>การจัดท้า</a:t>
            </a:r>
            <a:r>
              <a:rPr lang="en-US" dirty="0"/>
              <a:t> </a:t>
            </a:r>
            <a:r>
              <a:rPr lang="en-US" dirty="0" err="1"/>
              <a:t>Chatbot</a:t>
            </a:r>
            <a:r>
              <a:rPr lang="en-US" dirty="0"/>
              <a:t> </a:t>
            </a:r>
            <a:r>
              <a:rPr lang="en-US" dirty="0" err="1"/>
              <a:t>บนแพลตฟอร์มของ</a:t>
            </a:r>
            <a:r>
              <a:rPr lang="en-US" dirty="0"/>
              <a:t> LINE </a:t>
            </a:r>
            <a:r>
              <a:rPr lang="en-US" dirty="0" err="1"/>
              <a:t>จะช่วยแก้ปัญหาให้แก่เกษตรกรได้อย่างตรงจุดและถูกต้องมากยิ่งขึน</a:t>
            </a:r>
            <a:r>
              <a:rPr lang="en-US" dirty="0"/>
              <a:t> </a:t>
            </a:r>
            <a:r>
              <a:rPr lang="en-US" dirty="0" err="1">
                <a:cs typeface="Calibri"/>
              </a:rPr>
              <a:t>ซึ่ง</a:t>
            </a:r>
            <a:r>
              <a:rPr lang="en-US" dirty="0">
                <a:cs typeface="Calibri"/>
              </a:rPr>
              <a:t> Product </a:t>
            </a:r>
            <a:r>
              <a:rPr lang="en-US" dirty="0" err="1">
                <a:cs typeface="Calibri"/>
              </a:rPr>
              <a:t>ของเรา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ก็คือ</a:t>
            </a:r>
            <a:r>
              <a:rPr lang="en-US" dirty="0">
                <a:cs typeface="Calibri"/>
              </a:rPr>
              <a:t> </a:t>
            </a:r>
            <a:r>
              <a:rPr lang="th-TH" dirty="0" err="1"/>
              <a:t>Chatbot</a:t>
            </a:r>
            <a:r>
              <a:rPr lang="th-TH" dirty="0"/>
              <a:t> สำหรับการเข้าถึงข้อมูลการเกษตรเพื่อตอบปัญหาและให้ความรู้ทางการเกษตรแก่เกษตรกร โดยใช้งานผ่าน Line Application นี้ โดยเริ่มจากหัวข้อ "ข้าวโพดสำหรับเลี้ยงสัตว์" </a:t>
            </a:r>
            <a:r>
              <a:rPr lang="th" dirty="0"/>
              <a:t>เพราะเป็นพืชที่สามารถทำกำไรให้แก่เกษตรกรได้</a:t>
            </a:r>
            <a:endParaRPr lang="th-TH" dirty="0"/>
          </a:p>
          <a:p>
            <a:endParaRPr lang="th-TH" dirty="0">
              <a:cs typeface="Calibr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B9BDD-2127-4E53-B7FB-4059380FA202}" type="slidenum">
              <a:rPr lang="th-TH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65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ซึ่ง </a:t>
            </a:r>
            <a:r>
              <a:rPr lang="en-US" dirty="0"/>
              <a:t>flow product </a:t>
            </a:r>
            <a:r>
              <a:rPr lang="th-TH" dirty="0"/>
              <a:t>ของเราก็คือเมื่อผู้ใช้ผู้ซึ่งเป็นเกษตรกรเข้ามาถามเกี่ยวกับเรื่องที่มีปัญหา </a:t>
            </a:r>
            <a:r>
              <a:rPr lang="en-US" dirty="0" err="1"/>
              <a:t>Dialogflow</a:t>
            </a:r>
            <a:r>
              <a:rPr lang="en-US" dirty="0"/>
              <a:t> </a:t>
            </a:r>
            <a:r>
              <a:rPr lang="th-TH" dirty="0"/>
              <a:t>จะทำการดึงข้อมูลจาก </a:t>
            </a:r>
            <a:r>
              <a:rPr lang="en-US" dirty="0"/>
              <a:t>database </a:t>
            </a:r>
            <a:r>
              <a:rPr lang="th-TH" dirty="0"/>
              <a:t>เพื่อตอบปัญหาหรือให้ข้อมูลให้แก่ผู้ใช้ และเราจะใช้</a:t>
            </a:r>
            <a:r>
              <a:rPr lang="th-TH" baseline="0" dirty="0"/>
              <a:t> </a:t>
            </a:r>
            <a:r>
              <a:rPr lang="en-US" baseline="0" dirty="0"/>
              <a:t>LINE Front end framework </a:t>
            </a:r>
            <a:r>
              <a:rPr lang="th-TH" baseline="0" dirty="0"/>
              <a:t>ในการ </a:t>
            </a:r>
            <a:r>
              <a:rPr lang="en-US" baseline="0" dirty="0"/>
              <a:t>integrate web app </a:t>
            </a:r>
            <a:r>
              <a:rPr lang="th-TH" baseline="0" dirty="0"/>
              <a:t>เข้ากับ </a:t>
            </a:r>
            <a:r>
              <a:rPr lang="en-US" baseline="0" dirty="0"/>
              <a:t>chat </a:t>
            </a:r>
            <a:r>
              <a:rPr lang="th-TH" baseline="0" dirty="0"/>
              <a:t>ใน </a:t>
            </a:r>
            <a:r>
              <a:rPr lang="en-US" baseline="0" dirty="0"/>
              <a:t>line </a:t>
            </a:r>
            <a:r>
              <a:rPr lang="th-TH" baseline="0" dirty="0"/>
              <a:t>โดย </a:t>
            </a:r>
            <a:r>
              <a:rPr lang="en-US" baseline="0" dirty="0"/>
              <a:t>web app </a:t>
            </a:r>
            <a:r>
              <a:rPr lang="th-TH" baseline="0" dirty="0"/>
              <a:t>จะทำการดึงข้อมูลราคาข้าวโพดจาก </a:t>
            </a:r>
            <a:r>
              <a:rPr lang="en-US" baseline="0" dirty="0"/>
              <a:t>database </a:t>
            </a:r>
            <a:r>
              <a:rPr lang="th-TH" baseline="0" dirty="0"/>
              <a:t>เพื่อเพิ่มความง่ายและสะดวกให้แก่เกษตรกรในการตรวจสอบข้อมูลราคา</a:t>
            </a:r>
            <a:endParaRPr lang="th-TH" dirty="0"/>
          </a:p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55144-6B68-4839-8C7A-478D8BA738C2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0669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B9BDD-2127-4E53-B7FB-4059380FA202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222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061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241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49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928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268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692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444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6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191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56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780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092BA-6F34-4686-A66A-7FB489F13D9C}" type="datetimeFigureOut">
              <a:rPr lang="th-TH" smtClean="0"/>
              <a:t>18/11/62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BE821-E87D-474D-AD6A-A84B8DF076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325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QFq5GrX52y6QKHt5YSq8ysab89dqcaTwYXnU8H8lq0/edit?usp=shari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0"/>
          <a:stretch/>
        </p:blipFill>
        <p:spPr>
          <a:xfrm>
            <a:off x="0" y="0"/>
            <a:ext cx="7470345" cy="6858000"/>
          </a:xfrm>
          <a:prstGeom prst="rect">
            <a:avLst/>
          </a:prstGeom>
        </p:spPr>
      </p:pic>
      <p:sp>
        <p:nvSpPr>
          <p:cNvPr id="5" name="สี่เหลี่ยมด้านขนาน 4"/>
          <p:cNvSpPr/>
          <p:nvPr/>
        </p:nvSpPr>
        <p:spPr>
          <a:xfrm>
            <a:off x="5221264" y="0"/>
            <a:ext cx="6859525" cy="6858000"/>
          </a:xfrm>
          <a:prstGeom prst="parallelogram">
            <a:avLst>
              <a:gd name="adj" fmla="val 272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ชื่อเรื่อง 5"/>
          <p:cNvSpPr>
            <a:spLocks noGrp="1"/>
          </p:cNvSpPr>
          <p:nvPr>
            <p:ph type="ctrTitle"/>
          </p:nvPr>
        </p:nvSpPr>
        <p:spPr>
          <a:xfrm>
            <a:off x="6859525" y="1825597"/>
            <a:ext cx="5033165" cy="320680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rgbClr val="473728"/>
                </a:solidFill>
                <a:latin typeface="Rsu" panose="02000506040000020003" pitchFamily="2" charset="-34"/>
                <a:cs typeface="Rsu" panose="02000506040000020003" pitchFamily="2" charset="-34"/>
              </a:rPr>
              <a:t>Chatbot</a:t>
            </a:r>
            <a:br>
              <a:rPr lang="en-US" sz="4800" dirty="0">
                <a:solidFill>
                  <a:srgbClr val="473728"/>
                </a:solidFill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4800" dirty="0">
                <a:solidFill>
                  <a:srgbClr val="473728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สำหรับบริการลูกค้าธนาคารเพื่อการเกษตร</a:t>
            </a:r>
            <a:br>
              <a:rPr lang="th-TH" sz="4800" dirty="0">
                <a:solidFill>
                  <a:srgbClr val="473728"/>
                </a:solidFill>
                <a:latin typeface="Rsu" panose="02000506040000020003" pitchFamily="2" charset="-34"/>
                <a:cs typeface="Rsu" panose="02000506040000020003" pitchFamily="2" charset="-34"/>
              </a:rPr>
            </a:br>
            <a:r>
              <a:rPr lang="th-TH" sz="4800" dirty="0">
                <a:solidFill>
                  <a:srgbClr val="473728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และสหกรณ์การเกษตร</a:t>
            </a:r>
            <a:endParaRPr lang="th-TH" sz="5400" dirty="0">
              <a:solidFill>
                <a:srgbClr val="473728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380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2"/>
          <p:cNvSpPr>
            <a:spLocks noGrp="1"/>
          </p:cNvSpPr>
          <p:nvPr>
            <p:ph type="title"/>
          </p:nvPr>
        </p:nvSpPr>
        <p:spPr>
          <a:xfrm>
            <a:off x="3716952" y="2103437"/>
            <a:ext cx="4758095" cy="1325563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en-US" sz="6000" b="1" kern="1200" dirty="0">
                <a:solidFill>
                  <a:srgbClr val="2C2424"/>
                </a:solidFill>
                <a:effectLst/>
                <a:latin typeface="Kanit Medium"/>
                <a:ea typeface="+mn-ea"/>
                <a:cs typeface="JasmineUPC" panose="02020603050405020304" pitchFamily="18" charset="-34"/>
              </a:rPr>
              <a:t>User Features</a:t>
            </a:r>
            <a:endParaRPr lang="th-TH" sz="3600" dirty="0">
              <a:effectLst/>
              <a:latin typeface="Kanit Medium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185" y="3429000"/>
            <a:ext cx="1721630" cy="17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bkk2-5.fna.fbcdn.net/v/t1.15752-9/74634325_2587460851522312_3887503155922993152_n.png?_nc_cat=110&amp;_nc_oc=AQml3Bg-HuHsBJ8N7SBEJ0VQOhZ_4oSDqidJgAZuCxXV0rs5KlqYe62P4_4SaiLMJpc&amp;_nc_ht=scontent.fbkk2-5.fna&amp;oh=3c621ebe677617af857430fe929f4a39&amp;oe=5E1BF27C">
            <a:extLst>
              <a:ext uri="{FF2B5EF4-FFF2-40B4-BE49-F238E27FC236}">
                <a16:creationId xmlns:a16="http://schemas.microsoft.com/office/drawing/2014/main" id="{C6F87D55-4D73-408B-AB2C-4A18DAD4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98" y="1668499"/>
            <a:ext cx="3884195" cy="388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803D69F-BDA1-40A1-B547-CCD24EFF7F42}"/>
              </a:ext>
            </a:extLst>
          </p:cNvPr>
          <p:cNvSpPr/>
          <p:nvPr/>
        </p:nvSpPr>
        <p:spPr>
          <a:xfrm>
            <a:off x="5176083" y="5545860"/>
            <a:ext cx="2031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nit Medium"/>
              </a:rPr>
              <a:t>@864qbhjb</a:t>
            </a:r>
            <a:endParaRPr lang="th-TH" dirty="0">
              <a:latin typeface="Kanit Medium"/>
            </a:endParaRPr>
          </a:p>
        </p:txBody>
      </p:sp>
      <p:sp>
        <p:nvSpPr>
          <p:cNvPr id="7" name="ชื่อเรื่อง 2">
            <a:extLst>
              <a:ext uri="{FF2B5EF4-FFF2-40B4-BE49-F238E27FC236}">
                <a16:creationId xmlns:a16="http://schemas.microsoft.com/office/drawing/2014/main" id="{DD9696F8-9115-4592-8334-ECCFD6EB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802" y="782086"/>
            <a:ext cx="5241889" cy="1325563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en-US" sz="2800" dirty="0">
                <a:solidFill>
                  <a:srgbClr val="2C2424"/>
                </a:solidFill>
                <a:latin typeface="Kanit Medium"/>
                <a:ea typeface="+mn-ea"/>
                <a:cs typeface="JasmineUPC" panose="02020603050405020304" pitchFamily="18" charset="-34"/>
              </a:rPr>
              <a:t>Line Official: </a:t>
            </a:r>
            <a:r>
              <a:rPr lang="en-US" sz="2800" b="1" dirty="0">
                <a:solidFill>
                  <a:srgbClr val="2C2424"/>
                </a:solidFill>
                <a:latin typeface="Kanit Medium"/>
                <a:ea typeface="+mn-ea"/>
                <a:cs typeface="JasmineUPC" panose="02020603050405020304" pitchFamily="18" charset="-34"/>
              </a:rPr>
              <a:t>BAAC Smart Farmer</a:t>
            </a:r>
            <a:endParaRPr lang="th-TH" sz="1400" dirty="0">
              <a:effectLst/>
              <a:latin typeface="Kani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0388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00" y="388186"/>
            <a:ext cx="1042488" cy="896039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671882" y="1293018"/>
            <a:ext cx="78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User</a:t>
            </a:r>
            <a:endParaRPr lang="th-TH" sz="2400" dirty="0">
              <a:latin typeface="Rsu" panose="02000506040000020003" pitchFamily="2" charset="-34"/>
              <a:ea typeface="Adobe Gothic Std B" panose="020B0800000000000000" pitchFamily="34" charset="-128"/>
              <a:cs typeface="Rsu" panose="02000506040000020003" pitchFamily="2" charset="-34"/>
            </a:endParaRP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306631" y="2622195"/>
            <a:ext cx="1679755" cy="61082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ความรู้ทั่วไป</a:t>
            </a: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110120" y="2617637"/>
            <a:ext cx="1221640" cy="610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โรคพืช</a:t>
            </a: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5455494" y="2620627"/>
            <a:ext cx="1221640" cy="6538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ราคา</a:t>
            </a: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7400294" y="2617637"/>
            <a:ext cx="2290575" cy="610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แนะนำ</a:t>
            </a:r>
            <a:r>
              <a:rPr lang="th-TH" sz="2400" dirty="0" err="1">
                <a:latin typeface="Rsu" panose="02000506040000020003" pitchFamily="2" charset="-34"/>
                <a:cs typeface="Rsu" panose="02000506040000020003" pitchFamily="2" charset="-34"/>
              </a:rPr>
              <a:t>แอปพลิเค</a:t>
            </a:r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ชัน</a:t>
            </a:r>
          </a:p>
        </p:txBody>
      </p:sp>
      <p:cxnSp>
        <p:nvCxnSpPr>
          <p:cNvPr id="14" name="ตัวเชื่อมต่อตรง 13"/>
          <p:cNvCxnSpPr>
            <a:stCxn id="5" idx="2"/>
          </p:cNvCxnSpPr>
          <p:nvPr/>
        </p:nvCxnSpPr>
        <p:spPr>
          <a:xfrm flipH="1">
            <a:off x="6065044" y="1754683"/>
            <a:ext cx="1270" cy="434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ตัวเชื่อมต่อตรง 16"/>
          <p:cNvCxnSpPr/>
          <p:nvPr/>
        </p:nvCxnSpPr>
        <p:spPr>
          <a:xfrm flipV="1">
            <a:off x="1312353" y="2164215"/>
            <a:ext cx="9846185" cy="24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/>
          <p:cNvCxnSpPr/>
          <p:nvPr/>
        </p:nvCxnSpPr>
        <p:spPr>
          <a:xfrm>
            <a:off x="1312353" y="2174543"/>
            <a:ext cx="0" cy="443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>
            <a:endCxn id="7" idx="0"/>
          </p:cNvCxnSpPr>
          <p:nvPr/>
        </p:nvCxnSpPr>
        <p:spPr>
          <a:xfrm>
            <a:off x="3720940" y="2174543"/>
            <a:ext cx="0" cy="443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ตัวเชื่อมต่อตรง 22"/>
          <p:cNvCxnSpPr>
            <a:endCxn id="8" idx="0"/>
          </p:cNvCxnSpPr>
          <p:nvPr/>
        </p:nvCxnSpPr>
        <p:spPr>
          <a:xfrm>
            <a:off x="6066314" y="2181800"/>
            <a:ext cx="0" cy="438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/>
          <p:cNvCxnSpPr/>
          <p:nvPr/>
        </p:nvCxnSpPr>
        <p:spPr>
          <a:xfrm>
            <a:off x="8545581" y="2164215"/>
            <a:ext cx="0" cy="456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สี่เหลี่ยมผืนผ้ามุมมน 1"/>
          <p:cNvSpPr/>
          <p:nvPr/>
        </p:nvSpPr>
        <p:spPr>
          <a:xfrm>
            <a:off x="10422386" y="2580689"/>
            <a:ext cx="1483864" cy="6477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วิธีใช้งาน</a:t>
            </a:r>
          </a:p>
        </p:txBody>
      </p:sp>
      <p:cxnSp>
        <p:nvCxnSpPr>
          <p:cNvPr id="13" name="ตัวเชื่อมต่อตรง 12"/>
          <p:cNvCxnSpPr>
            <a:endCxn id="2" idx="0"/>
          </p:cNvCxnSpPr>
          <p:nvPr/>
        </p:nvCxnSpPr>
        <p:spPr>
          <a:xfrm>
            <a:off x="11158538" y="2174543"/>
            <a:ext cx="5780" cy="406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2" b="7937"/>
          <a:stretch/>
        </p:blipFill>
        <p:spPr>
          <a:xfrm>
            <a:off x="4136748" y="3706001"/>
            <a:ext cx="3859132" cy="2583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48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5122572" y="877103"/>
            <a:ext cx="1813308" cy="61082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ความรู้ทั่วไป</a:t>
            </a: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5476545" y="2275507"/>
            <a:ext cx="1153924" cy="610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ข้าวโพด</a:t>
            </a:r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3227344" y="3593497"/>
            <a:ext cx="2162174" cy="6108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ข้าวโพดเลี้ยงสัตว์</a:t>
            </a: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6586854" y="3593497"/>
            <a:ext cx="2162174" cy="6108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ข้าวโพดหวาน</a:t>
            </a:r>
          </a:p>
        </p:txBody>
      </p:sp>
      <p:sp>
        <p:nvSpPr>
          <p:cNvPr id="14" name="สี่เหลี่ยมผืนผ้ามุมมน 13"/>
          <p:cNvSpPr/>
          <p:nvPr/>
        </p:nvSpPr>
        <p:spPr>
          <a:xfrm>
            <a:off x="6599211" y="4992551"/>
            <a:ext cx="2162174" cy="6108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ข้าวโพดฝักอ่อน</a:t>
            </a:r>
          </a:p>
        </p:txBody>
      </p:sp>
      <p:cxnSp>
        <p:nvCxnSpPr>
          <p:cNvPr id="21" name="ตัวเชื่อมต่อตรง 20"/>
          <p:cNvCxnSpPr>
            <a:cxnSpLocks/>
          </p:cNvCxnSpPr>
          <p:nvPr/>
        </p:nvCxnSpPr>
        <p:spPr>
          <a:xfrm>
            <a:off x="6053940" y="1487923"/>
            <a:ext cx="0" cy="30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/>
          <p:cNvCxnSpPr>
            <a:cxnSpLocks/>
            <a:endCxn id="6" idx="0"/>
          </p:cNvCxnSpPr>
          <p:nvPr/>
        </p:nvCxnSpPr>
        <p:spPr>
          <a:xfrm>
            <a:off x="6053507" y="1793333"/>
            <a:ext cx="0" cy="48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ตัวเชื่อมต่อตรง 56"/>
          <p:cNvCxnSpPr/>
          <p:nvPr/>
        </p:nvCxnSpPr>
        <p:spPr>
          <a:xfrm flipH="1">
            <a:off x="6058929" y="2893166"/>
            <a:ext cx="2" cy="2395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ลูกศรเชื่อมต่อแบบตรง 57"/>
          <p:cNvCxnSpPr>
            <a:cxnSpLocks/>
            <a:endCxn id="12" idx="1"/>
          </p:cNvCxnSpPr>
          <p:nvPr/>
        </p:nvCxnSpPr>
        <p:spPr>
          <a:xfrm flipV="1">
            <a:off x="6058930" y="3898907"/>
            <a:ext cx="527924" cy="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ลูกศรเชื่อมต่อแบบตรง 58"/>
          <p:cNvCxnSpPr>
            <a:cxnSpLocks/>
            <a:endCxn id="11" idx="3"/>
          </p:cNvCxnSpPr>
          <p:nvPr/>
        </p:nvCxnSpPr>
        <p:spPr>
          <a:xfrm flipH="1" flipV="1">
            <a:off x="5389518" y="3898907"/>
            <a:ext cx="669414" cy="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ลูกศรเชื่อมต่อแบบตรง 59"/>
          <p:cNvCxnSpPr>
            <a:cxnSpLocks/>
            <a:endCxn id="14" idx="1"/>
          </p:cNvCxnSpPr>
          <p:nvPr/>
        </p:nvCxnSpPr>
        <p:spPr>
          <a:xfrm>
            <a:off x="6064627" y="5295865"/>
            <a:ext cx="534584" cy="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79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4"/>
          <p:cNvSpPr/>
          <p:nvPr/>
        </p:nvSpPr>
        <p:spPr>
          <a:xfrm>
            <a:off x="5179770" y="337829"/>
            <a:ext cx="1221640" cy="6108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โรคพืช</a:t>
            </a:r>
          </a:p>
        </p:txBody>
      </p:sp>
      <p:sp>
        <p:nvSpPr>
          <p:cNvPr id="10" name="สี่เหลี่ยมผืนผ้ามุมมน 9"/>
          <p:cNvSpPr/>
          <p:nvPr/>
        </p:nvSpPr>
        <p:spPr>
          <a:xfrm>
            <a:off x="5103418" y="1596540"/>
            <a:ext cx="1507444" cy="610819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โรคข้าวโพด</a:t>
            </a:r>
          </a:p>
        </p:txBody>
      </p:sp>
      <p:cxnSp>
        <p:nvCxnSpPr>
          <p:cNvPr id="14" name="ตัวเชื่อมต่อตรง 13"/>
          <p:cNvCxnSpPr>
            <a:cxnSpLocks/>
            <a:stCxn id="5" idx="2"/>
          </p:cNvCxnSpPr>
          <p:nvPr/>
        </p:nvCxnSpPr>
        <p:spPr>
          <a:xfrm>
            <a:off x="5790590" y="948649"/>
            <a:ext cx="0" cy="30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>
            <a:cxnSpLocks/>
          </p:cNvCxnSpPr>
          <p:nvPr/>
        </p:nvCxnSpPr>
        <p:spPr>
          <a:xfrm flipH="1">
            <a:off x="5790589" y="972840"/>
            <a:ext cx="1" cy="61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รูปภาพ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"/>
          <a:stretch/>
        </p:blipFill>
        <p:spPr>
          <a:xfrm>
            <a:off x="4610981" y="2307263"/>
            <a:ext cx="2359217" cy="4002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73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มุมมน 6"/>
          <p:cNvSpPr/>
          <p:nvPr/>
        </p:nvSpPr>
        <p:spPr>
          <a:xfrm>
            <a:off x="5092106" y="242076"/>
            <a:ext cx="1221640" cy="6538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ราคา</a:t>
            </a:r>
          </a:p>
        </p:txBody>
      </p:sp>
      <p:pic>
        <p:nvPicPr>
          <p:cNvPr id="25" name="รูปภาพ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07" y="2493405"/>
            <a:ext cx="5747293" cy="3870302"/>
          </a:xfrm>
          <a:prstGeom prst="rect">
            <a:avLst/>
          </a:prstGeom>
        </p:spPr>
      </p:pic>
      <p:graphicFrame>
        <p:nvGraphicFramePr>
          <p:cNvPr id="42" name="ตาราง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37264"/>
              </p:ext>
            </p:extLst>
          </p:nvPr>
        </p:nvGraphicFramePr>
        <p:xfrm>
          <a:off x="503247" y="2774097"/>
          <a:ext cx="5380720" cy="33005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5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5180">
                  <a:extLst>
                    <a:ext uri="{9D8B030D-6E8A-4147-A177-3AD203B41FA5}">
                      <a16:colId xmlns:a16="http://schemas.microsoft.com/office/drawing/2014/main" val="3502683647"/>
                    </a:ext>
                  </a:extLst>
                </a:gridCol>
              </a:tblGrid>
              <a:tr h="550084"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/>
                        <a:t>จังหวัด</a:t>
                      </a:r>
                    </a:p>
                  </a:txBody>
                  <a:tcPr marL="60282" marR="60282" marT="30140" marB="301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/>
                        <a:t>ร้าน</a:t>
                      </a:r>
                    </a:p>
                  </a:txBody>
                  <a:tcPr marL="60282" marR="60282" marT="30140" marB="301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/>
                        <a:t>ราคา</a:t>
                      </a:r>
                    </a:p>
                  </a:txBody>
                  <a:tcPr marL="60282" marR="60282" marT="30140" marB="301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/>
                        <a:t>วันที่</a:t>
                      </a:r>
                    </a:p>
                  </a:txBody>
                  <a:tcPr marL="60282" marR="60282" marT="30140" marB="301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084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084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084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84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084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60282" marR="60282" marT="30140" marB="301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สี่เหลี่ยมผืนผ้ามุมมน 6">
            <a:extLst>
              <a:ext uri="{FF2B5EF4-FFF2-40B4-BE49-F238E27FC236}">
                <a16:creationId xmlns:a16="http://schemas.microsoft.com/office/drawing/2014/main" id="{00275B89-8A95-4C6D-BAC5-9F983233C241}"/>
              </a:ext>
            </a:extLst>
          </p:cNvPr>
          <p:cNvSpPr/>
          <p:nvPr/>
        </p:nvSpPr>
        <p:spPr>
          <a:xfrm>
            <a:off x="2423302" y="1550495"/>
            <a:ext cx="1540607" cy="6538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แสดงทั้งหมด</a:t>
            </a:r>
          </a:p>
        </p:txBody>
      </p:sp>
      <p:sp>
        <p:nvSpPr>
          <p:cNvPr id="24" name="สี่เหลี่ยมผืนผ้ามุมมน 6">
            <a:extLst>
              <a:ext uri="{FF2B5EF4-FFF2-40B4-BE49-F238E27FC236}">
                <a16:creationId xmlns:a16="http://schemas.microsoft.com/office/drawing/2014/main" id="{456B9F20-9794-4409-B35C-2A4A18300F4A}"/>
              </a:ext>
            </a:extLst>
          </p:cNvPr>
          <p:cNvSpPr/>
          <p:nvPr/>
        </p:nvSpPr>
        <p:spPr>
          <a:xfrm>
            <a:off x="8228093" y="1550495"/>
            <a:ext cx="2347311" cy="6538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แสดงแบบเฉพาะจังหวัด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C1C27-37AE-4649-A744-725E29C2A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39" t="23755" r="4891" b="13025"/>
          <a:stretch/>
        </p:blipFill>
        <p:spPr>
          <a:xfrm>
            <a:off x="7938052" y="2376889"/>
            <a:ext cx="3154018" cy="4333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12D2AE-C0FA-43B6-B359-7D228EE91D47}"/>
              </a:ext>
            </a:extLst>
          </p:cNvPr>
          <p:cNvCxnSpPr>
            <a:stCxn id="7" idx="2"/>
          </p:cNvCxnSpPr>
          <p:nvPr/>
        </p:nvCxnSpPr>
        <p:spPr>
          <a:xfrm>
            <a:off x="5702926" y="895880"/>
            <a:ext cx="0" cy="230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314AAB-2C92-44D0-8E82-4404845044CB}"/>
              </a:ext>
            </a:extLst>
          </p:cNvPr>
          <p:cNvCxnSpPr>
            <a:cxnSpLocks/>
          </p:cNvCxnSpPr>
          <p:nvPr/>
        </p:nvCxnSpPr>
        <p:spPr>
          <a:xfrm>
            <a:off x="3193605" y="1126435"/>
            <a:ext cx="63214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1EBF3C-FC88-4D34-AE4C-921CF6D87F98}"/>
              </a:ext>
            </a:extLst>
          </p:cNvPr>
          <p:cNvCxnSpPr>
            <a:cxnSpLocks/>
          </p:cNvCxnSpPr>
          <p:nvPr/>
        </p:nvCxnSpPr>
        <p:spPr>
          <a:xfrm>
            <a:off x="3193603" y="1126435"/>
            <a:ext cx="1" cy="35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CFAD22-2D8C-4601-B7E3-B4CD3FE6E89C}"/>
              </a:ext>
            </a:extLst>
          </p:cNvPr>
          <p:cNvCxnSpPr>
            <a:cxnSpLocks/>
          </p:cNvCxnSpPr>
          <p:nvPr/>
        </p:nvCxnSpPr>
        <p:spPr>
          <a:xfrm>
            <a:off x="9515061" y="1126435"/>
            <a:ext cx="0" cy="351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9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5027065" y="374900"/>
            <a:ext cx="2290575" cy="610820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แนะนำแอปพลิ</a:t>
            </a:r>
            <a:r>
              <a:rPr lang="th-TH" sz="2400" dirty="0" err="1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เค</a:t>
            </a:r>
            <a:r>
              <a:rPr lang="th-TH" sz="2400" dirty="0">
                <a:solidFill>
                  <a:schemeClr val="bg1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ชัน</a:t>
            </a: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9073747" y="3396055"/>
            <a:ext cx="1068935" cy="61082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ข้าวโพด</a:t>
            </a:r>
          </a:p>
        </p:txBody>
      </p:sp>
      <p:cxnSp>
        <p:nvCxnSpPr>
          <p:cNvPr id="8" name="ตัวเชื่อมต่อตรง 7"/>
          <p:cNvCxnSpPr>
            <a:cxnSpLocks/>
          </p:cNvCxnSpPr>
          <p:nvPr/>
        </p:nvCxnSpPr>
        <p:spPr>
          <a:xfrm>
            <a:off x="5560541" y="3693216"/>
            <a:ext cx="3513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8" y="1286555"/>
            <a:ext cx="2935883" cy="5217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939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2"/>
          <p:cNvSpPr>
            <a:spLocks noGrp="1"/>
          </p:cNvSpPr>
          <p:nvPr>
            <p:ph type="title"/>
          </p:nvPr>
        </p:nvSpPr>
        <p:spPr>
          <a:xfrm>
            <a:off x="3249212" y="2103437"/>
            <a:ext cx="6144150" cy="1325563"/>
          </a:xfrm>
        </p:spPr>
        <p:txBody>
          <a:bodyPr>
            <a:noAutofit/>
          </a:bodyPr>
          <a:lstStyle/>
          <a:p>
            <a:pPr rtl="0" eaLnBrk="1" latinLnBrk="0" hangingPunct="1"/>
            <a:r>
              <a:rPr lang="en-US" sz="5400" b="1" kern="1200" dirty="0">
                <a:solidFill>
                  <a:srgbClr val="2C2424"/>
                </a:solidFill>
                <a:effectLst/>
                <a:latin typeface="Rsu" panose="02000506040000020003" pitchFamily="2" charset="-34"/>
                <a:ea typeface="+mn-ea"/>
                <a:cs typeface="Rsu" panose="02000506040000020003" pitchFamily="2" charset="-34"/>
              </a:rPr>
              <a:t>Farmer Leader </a:t>
            </a:r>
            <a:r>
              <a:rPr lang="en-US" sz="6000" b="1" kern="1200" dirty="0">
                <a:solidFill>
                  <a:srgbClr val="2C2424"/>
                </a:solidFill>
                <a:effectLst/>
                <a:latin typeface="Rsu" panose="02000506040000020003" pitchFamily="2" charset="-34"/>
                <a:ea typeface="+mn-ea"/>
                <a:cs typeface="Rsu" panose="02000506040000020003" pitchFamily="2" charset="-34"/>
              </a:rPr>
              <a:t>Feature</a:t>
            </a:r>
            <a:endParaRPr lang="th-TH" sz="3200" dirty="0">
              <a:effectLst/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15" y="3429000"/>
            <a:ext cx="2290506" cy="17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1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ตัวเชื่อมต่อตรง 44">
            <a:extLst>
              <a:ext uri="{FF2B5EF4-FFF2-40B4-BE49-F238E27FC236}">
                <a16:creationId xmlns:a16="http://schemas.microsoft.com/office/drawing/2014/main" id="{1B7FA865-E63E-4581-A3C2-97D7CA72F098}"/>
              </a:ext>
            </a:extLst>
          </p:cNvPr>
          <p:cNvCxnSpPr>
            <a:cxnSpLocks/>
          </p:cNvCxnSpPr>
          <p:nvPr/>
        </p:nvCxnSpPr>
        <p:spPr>
          <a:xfrm flipH="1">
            <a:off x="6065585" y="2585445"/>
            <a:ext cx="1531" cy="1500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ตัวเชื่อมต่อตรง 42">
            <a:extLst>
              <a:ext uri="{FF2B5EF4-FFF2-40B4-BE49-F238E27FC236}">
                <a16:creationId xmlns:a16="http://schemas.microsoft.com/office/drawing/2014/main" id="{306CF20D-9750-44FB-8958-B1A1D676FA5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065585" y="4647032"/>
            <a:ext cx="0" cy="750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6" y="309113"/>
            <a:ext cx="1390608" cy="1083715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5124971" y="1460663"/>
            <a:ext cx="1883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F</a:t>
            </a:r>
            <a:r>
              <a:rPr lang="th-TH" sz="2400" dirty="0" err="1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armer</a:t>
            </a:r>
            <a:r>
              <a:rPr lang="th-TH" sz="2400" dirty="0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 </a:t>
            </a:r>
            <a:r>
              <a:rPr lang="en-US" sz="2400" dirty="0" err="1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L</a:t>
            </a:r>
            <a:r>
              <a:rPr lang="th-TH" sz="2400" dirty="0" err="1">
                <a:latin typeface="Rsu" panose="02000506040000020003" pitchFamily="2" charset="-34"/>
                <a:ea typeface="Adobe Gothic Std B" panose="020B0800000000000000" pitchFamily="34" charset="-128"/>
                <a:cs typeface="Rsu" panose="02000506040000020003" pitchFamily="2" charset="-34"/>
              </a:rPr>
              <a:t>eader</a:t>
            </a:r>
            <a:endParaRPr lang="th-TH" sz="2400" dirty="0">
              <a:latin typeface="Rsu" panose="02000506040000020003" pitchFamily="2" charset="-34"/>
              <a:ea typeface="Adobe Gothic Std B" panose="020B0800000000000000" pitchFamily="34" charset="-128"/>
              <a:cs typeface="Rsu" panose="02000506040000020003" pitchFamily="2" charset="-34"/>
            </a:endParaRPr>
          </a:p>
        </p:txBody>
      </p:sp>
      <p:cxnSp>
        <p:nvCxnSpPr>
          <p:cNvPr id="10" name="ตัวเชื่อมต่อตรง 9"/>
          <p:cNvCxnSpPr>
            <a:cxnSpLocks/>
          </p:cNvCxnSpPr>
          <p:nvPr/>
        </p:nvCxnSpPr>
        <p:spPr>
          <a:xfrm flipH="1">
            <a:off x="6066733" y="1897204"/>
            <a:ext cx="1" cy="1646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สี่เหลี่ยมผืนผ้ามุมมน 6"/>
          <p:cNvSpPr/>
          <p:nvPr/>
        </p:nvSpPr>
        <p:spPr>
          <a:xfrm>
            <a:off x="4786090" y="4032254"/>
            <a:ext cx="2717334" cy="5955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เข้าสู่ระบบ </a:t>
            </a:r>
            <a:r>
              <a:rPr lang="en-US" sz="2400" dirty="0">
                <a:latin typeface="Rsu" panose="02000506040000020003" pitchFamily="2" charset="-34"/>
                <a:cs typeface="Rsu" panose="02000506040000020003" pitchFamily="2" charset="-34"/>
              </a:rPr>
              <a:t>Google Account</a:t>
            </a:r>
            <a:endParaRPr lang="th-TH" sz="24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33" name="สี่เหลี่ยมผืนผ้ามุมมน 32"/>
          <p:cNvSpPr/>
          <p:nvPr/>
        </p:nvSpPr>
        <p:spPr>
          <a:xfrm>
            <a:off x="5063711" y="5397337"/>
            <a:ext cx="2003747" cy="5096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กรอกข้อมูลราคา</a:t>
            </a:r>
          </a:p>
        </p:txBody>
      </p:sp>
      <p:sp>
        <p:nvSpPr>
          <p:cNvPr id="4" name="สี่เหลี่ยมผืนผ้ามุมมน 3"/>
          <p:cNvSpPr/>
          <p:nvPr/>
        </p:nvSpPr>
        <p:spPr>
          <a:xfrm>
            <a:off x="4817020" y="2585445"/>
            <a:ext cx="2642862" cy="6676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การกรอกข้อมูลราคา</a:t>
            </a:r>
          </a:p>
        </p:txBody>
      </p:sp>
    </p:spTree>
    <p:extLst>
      <p:ext uri="{BB962C8B-B14F-4D97-AF65-F5344CB8AC3E}">
        <p14:creationId xmlns:p14="http://schemas.microsoft.com/office/powerpoint/2010/main" val="222449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6">
            <a:extLst>
              <a:ext uri="{FF2B5EF4-FFF2-40B4-BE49-F238E27FC236}">
                <a16:creationId xmlns:a16="http://schemas.microsoft.com/office/drawing/2014/main" id="{C87B3D6B-F08F-43EA-A0D5-E15E7D73DEFF}"/>
              </a:ext>
            </a:extLst>
          </p:cNvPr>
          <p:cNvSpPr/>
          <p:nvPr/>
        </p:nvSpPr>
        <p:spPr>
          <a:xfrm>
            <a:off x="4316187" y="403683"/>
            <a:ext cx="3559626" cy="6413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Rsu" panose="02000506040000020003" pitchFamily="2" charset="-34"/>
                <a:cs typeface="Rsu" panose="02000506040000020003" pitchFamily="2" charset="-34"/>
              </a:rPr>
              <a:t>เข้าสู่ระบบ </a:t>
            </a:r>
            <a:r>
              <a:rPr lang="en-US" sz="3200" dirty="0">
                <a:latin typeface="Rsu" panose="02000506040000020003" pitchFamily="2" charset="-34"/>
                <a:cs typeface="Rsu" panose="02000506040000020003" pitchFamily="2" charset="-34"/>
              </a:rPr>
              <a:t>Google Account</a:t>
            </a:r>
            <a:endParaRPr lang="th-TH" sz="32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0F1B2-05D1-4901-B9DE-3076A6F2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64" t="15221" r="31897" b="5865"/>
          <a:stretch/>
        </p:blipFill>
        <p:spPr>
          <a:xfrm>
            <a:off x="3856382" y="1045029"/>
            <a:ext cx="4479235" cy="54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1186249" y="4870862"/>
            <a:ext cx="9737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453526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อายุ </a:t>
            </a:r>
            <a:r>
              <a:rPr lang="en-US" dirty="0">
                <a:solidFill>
                  <a:srgbClr val="453526"/>
                </a:solidFill>
                <a:latin typeface="Rsu" panose="02000506040000020003" pitchFamily="2" charset="-34"/>
                <a:cs typeface="Rsu" panose="02000506040000020003" pitchFamily="2" charset="-34"/>
              </a:rPr>
              <a:t>35 </a:t>
            </a:r>
            <a:r>
              <a:rPr lang="th-TH" dirty="0">
                <a:solidFill>
                  <a:srgbClr val="453526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ปี  เกษตรกรยุคใหม่  มีสมาร์ทโฟน</a:t>
            </a:r>
          </a:p>
          <a:p>
            <a:pPr algn="ctr"/>
            <a:r>
              <a:rPr lang="th-TH" dirty="0">
                <a:solidFill>
                  <a:srgbClr val="453526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อาศัยอยู่ลพบุรี  ต้องการปลูกข้าวโพด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7"/>
          <a:stretch/>
        </p:blipFill>
        <p:spPr>
          <a:xfrm>
            <a:off x="4279900" y="1149096"/>
            <a:ext cx="3637280" cy="3340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97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2">
            <a:extLst>
              <a:ext uri="{FF2B5EF4-FFF2-40B4-BE49-F238E27FC236}">
                <a16:creationId xmlns:a16="http://schemas.microsoft.com/office/drawing/2014/main" id="{889F2CAF-AE30-4997-AE94-3146048CD770}"/>
              </a:ext>
            </a:extLst>
          </p:cNvPr>
          <p:cNvSpPr/>
          <p:nvPr/>
        </p:nvSpPr>
        <p:spPr>
          <a:xfrm>
            <a:off x="4819811" y="520537"/>
            <a:ext cx="2552378" cy="5793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Rsu" panose="02000506040000020003" pitchFamily="2" charset="-34"/>
                <a:cs typeface="Rsu" panose="02000506040000020003" pitchFamily="2" charset="-34"/>
              </a:rPr>
              <a:t>กรอกข้อมูลราคา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29F3B-C648-4535-BD79-7D6C9EE06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48" r="31413" b="9739"/>
          <a:stretch/>
        </p:blipFill>
        <p:spPr>
          <a:xfrm>
            <a:off x="1914939" y="1346558"/>
            <a:ext cx="8362122" cy="4744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008AA-76FB-463F-A7E7-7693278B22DB}"/>
              </a:ext>
            </a:extLst>
          </p:cNvPr>
          <p:cNvSpPr/>
          <p:nvPr/>
        </p:nvSpPr>
        <p:spPr>
          <a:xfrm>
            <a:off x="1550503" y="6337463"/>
            <a:ext cx="942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>
                <a:cs typeface="+mj-cs"/>
                <a:hlinkClick r:id="rId3"/>
              </a:rPr>
              <a:t>https://docs.google.com/spreadsheets/d/1IQFq5GrX52y6QKHt5YSq8ysab89dqcaTwYXnU8H8lq0/edit?usp=sharing</a:t>
            </a:r>
            <a:endParaRPr lang="th-TH" sz="1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838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9">
            <a:extLst>
              <a:ext uri="{FF2B5EF4-FFF2-40B4-BE49-F238E27FC236}">
                <a16:creationId xmlns:a16="http://schemas.microsoft.com/office/drawing/2014/main" id="{A0E4E8EC-03FD-4B0C-A189-31B2E0019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24" y="398719"/>
            <a:ext cx="4481801" cy="94498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2C2424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ADVANTAGE</a:t>
            </a:r>
            <a:endParaRPr lang="th-TH" sz="5400" b="1" dirty="0">
              <a:solidFill>
                <a:srgbClr val="2C2424"/>
              </a:solidFill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" name="สี่เหลี่ยมผืนผ้ามุมมน 8">
            <a:extLst>
              <a:ext uri="{FF2B5EF4-FFF2-40B4-BE49-F238E27FC236}">
                <a16:creationId xmlns:a16="http://schemas.microsoft.com/office/drawing/2014/main" id="{80E62837-9B04-4504-A487-A91F985FA215}"/>
              </a:ext>
            </a:extLst>
          </p:cNvPr>
          <p:cNvSpPr/>
          <p:nvPr/>
        </p:nvSpPr>
        <p:spPr>
          <a:xfrm>
            <a:off x="681826" y="1261286"/>
            <a:ext cx="3395671" cy="73112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2">
            <a:extLst>
              <a:ext uri="{FF2B5EF4-FFF2-40B4-BE49-F238E27FC236}">
                <a16:creationId xmlns:a16="http://schemas.microsoft.com/office/drawing/2014/main" id="{F1B79022-F8A7-48EA-B055-23980BC32C2A}"/>
              </a:ext>
            </a:extLst>
          </p:cNvPr>
          <p:cNvSpPr/>
          <p:nvPr/>
        </p:nvSpPr>
        <p:spPr>
          <a:xfrm>
            <a:off x="551392" y="1646588"/>
            <a:ext cx="3359510" cy="2137870"/>
          </a:xfrm>
          <a:prstGeom prst="round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สี่เหลี่ยมผืนผ้ามุมมน 13">
            <a:extLst>
              <a:ext uri="{FF2B5EF4-FFF2-40B4-BE49-F238E27FC236}">
                <a16:creationId xmlns:a16="http://schemas.microsoft.com/office/drawing/2014/main" id="{97272B01-CD61-4F2D-9DC8-C99B667F6F0B}"/>
              </a:ext>
            </a:extLst>
          </p:cNvPr>
          <p:cNvSpPr/>
          <p:nvPr/>
        </p:nvSpPr>
        <p:spPr>
          <a:xfrm>
            <a:off x="3350379" y="4039615"/>
            <a:ext cx="3359510" cy="21378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มุมมน 14">
            <a:extLst>
              <a:ext uri="{FF2B5EF4-FFF2-40B4-BE49-F238E27FC236}">
                <a16:creationId xmlns:a16="http://schemas.microsoft.com/office/drawing/2014/main" id="{6408AFF2-E87E-411E-BFCC-DD7DC29C03AD}"/>
              </a:ext>
            </a:extLst>
          </p:cNvPr>
          <p:cNvSpPr/>
          <p:nvPr/>
        </p:nvSpPr>
        <p:spPr>
          <a:xfrm>
            <a:off x="5746927" y="1646588"/>
            <a:ext cx="3359510" cy="2137870"/>
          </a:xfrm>
          <a:prstGeom prst="roundRect">
            <a:avLst/>
          </a:prstGeom>
          <a:solidFill>
            <a:srgbClr val="F4A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มุมมน 15">
            <a:extLst>
              <a:ext uri="{FF2B5EF4-FFF2-40B4-BE49-F238E27FC236}">
                <a16:creationId xmlns:a16="http://schemas.microsoft.com/office/drawing/2014/main" id="{BD3B10D4-0834-404A-889A-80EBACF451FB}"/>
              </a:ext>
            </a:extLst>
          </p:cNvPr>
          <p:cNvSpPr/>
          <p:nvPr/>
        </p:nvSpPr>
        <p:spPr>
          <a:xfrm>
            <a:off x="8333880" y="4112140"/>
            <a:ext cx="3359510" cy="21378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2374B6D5-DB19-47FE-898E-D21B91DB0FF3}"/>
              </a:ext>
            </a:extLst>
          </p:cNvPr>
          <p:cNvSpPr txBox="1"/>
          <p:nvPr/>
        </p:nvSpPr>
        <p:spPr>
          <a:xfrm>
            <a:off x="900276" y="1956137"/>
            <a:ext cx="266174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th-TH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สะดวกในการค้นหาข้อมูล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DF4237F-D5E8-43D3-9464-B0ABDDE42315}"/>
              </a:ext>
            </a:extLst>
          </p:cNvPr>
          <p:cNvSpPr txBox="1"/>
          <p:nvPr/>
        </p:nvSpPr>
        <p:spPr>
          <a:xfrm>
            <a:off x="3808494" y="4406167"/>
            <a:ext cx="244328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th-TH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หาข้อมูลได้ตรงจุด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CBA8412E-6798-4C00-AFA9-B56A220088A6}"/>
              </a:ext>
            </a:extLst>
          </p:cNvPr>
          <p:cNvSpPr txBox="1"/>
          <p:nvPr/>
        </p:nvSpPr>
        <p:spPr>
          <a:xfrm>
            <a:off x="5884274" y="1980136"/>
            <a:ext cx="308481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th-TH" sz="4000" b="1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เป็นข้อมูลให้แก่เกษตรกร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F943D7BB-B807-43BB-B8AF-3200E331EA4B}"/>
              </a:ext>
            </a:extLst>
          </p:cNvPr>
          <p:cNvSpPr txBox="1"/>
          <p:nvPr/>
        </p:nvSpPr>
        <p:spPr>
          <a:xfrm>
            <a:off x="8433962" y="4215767"/>
            <a:ext cx="301714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th-TH" sz="4000" b="1" dirty="0">
                <a:solidFill>
                  <a:srgbClr val="A56B59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เกษตรกรพึงพอใจ เสมือนคุยกับคนรู้จัก</a:t>
            </a:r>
            <a:endParaRPr lang="th-TH" sz="4000" dirty="0">
              <a:solidFill>
                <a:srgbClr val="A56B59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064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20916"/>
            <a:ext cx="3810000" cy="2867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>
          <a:xfrm>
            <a:off x="2827518" y="2185642"/>
            <a:ext cx="6536961" cy="1325563"/>
          </a:xfrm>
        </p:spPr>
        <p:txBody>
          <a:bodyPr/>
          <a:lstStyle/>
          <a:p>
            <a:pPr rtl="0" eaLnBrk="1" latinLnBrk="0" hangingPunct="1"/>
            <a:r>
              <a:rPr lang="en-US" sz="7200" b="1" kern="1200" dirty="0">
                <a:solidFill>
                  <a:srgbClr val="2C2424"/>
                </a:solidFill>
                <a:effectLst/>
                <a:latin typeface="JasmineUPC" panose="02020603050405020304" pitchFamily="18" charset="-34"/>
                <a:ea typeface="+mn-ea"/>
                <a:cs typeface="Kanit Medium" panose="00000600000000000000"/>
              </a:rPr>
              <a:t>PROJECT ACTIVITIES</a:t>
            </a:r>
            <a:endParaRPr lang="th-TH" dirty="0">
              <a:effectLst/>
              <a:cs typeface="Kanit Medium" panose="0000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2339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รูปห้าเหลี่ยม 6"/>
          <p:cNvSpPr/>
          <p:nvPr/>
        </p:nvSpPr>
        <p:spPr>
          <a:xfrm>
            <a:off x="1274161" y="2953062"/>
            <a:ext cx="10148344" cy="284813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ตัวเชื่อมต่อตรง 8"/>
          <p:cNvCxnSpPr>
            <a:cxnSpLocks/>
          </p:cNvCxnSpPr>
          <p:nvPr/>
        </p:nvCxnSpPr>
        <p:spPr>
          <a:xfrm flipV="1">
            <a:off x="1963710" y="2456121"/>
            <a:ext cx="0" cy="5121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วงรี 10"/>
          <p:cNvSpPr/>
          <p:nvPr/>
        </p:nvSpPr>
        <p:spPr>
          <a:xfrm flipV="1">
            <a:off x="1926418" y="2413993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765906" y="264974"/>
            <a:ext cx="34435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เดือนกรกฎาคม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ศึกษาข้อมูลของ ธ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ก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ศึกษารายละเอียดของโครงการ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ศึกษาการสร้าง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Chatbot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ด้วย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Dialogflow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เชื่อมต่อ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Dialogflow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เข้ากับ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Line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เก็บ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Requirement </a:t>
            </a:r>
            <a:endParaRPr lang="th-TH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765906" y="3961538"/>
            <a:ext cx="3978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เดือนสิงหาคม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ศึกษาหาข้อมูลทางเกษตรสำหรับ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Training 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ศึกษาข้อมูลเกี่ยวกับ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Line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Chatbot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ด้วย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Dialogflow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Prototype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1 (เมนู โรคพืช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,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ราคา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,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ตลาดรับซื้อ)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Line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Liff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สำหรับหาราคาข้าวโพดรายวัน</a:t>
            </a:r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4292053" y="264974"/>
            <a:ext cx="42274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เดือนกันยายน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ปรับปรุง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Business Model Canvas</a:t>
            </a:r>
            <a:endParaRPr lang="th-TH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Mock up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เว็บสำหรับกรอกราคา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Flow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บทสนทนาของแชทบอท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Prototype2 (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เพิ่มแนะนำ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App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และตัดตลาดรับซื้อ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Node.js Firebase,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Firestore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รวบรวมข้อมูลเกี่ยวกับข้าวโพด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4820241" y="3961538"/>
            <a:ext cx="39805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เดือนตุลาคม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ส่งเล่มรายงานความคืบหน้า (คณะไอที สจล.)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ปรับปรุง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Mock up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เว็บสำหรับกรอกราคา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Ontology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สำหรับจัดโครงสร้างข้อมูลข้าวโพด</a:t>
            </a: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Ontology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โรคข้าวโพด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สร้าง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prototype3 (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เพิ่มเมนูความรู้ทั่วไป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,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วิธีใช้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ศึกษาการเชื่อมต่อ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API</a:t>
            </a:r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8602068" y="264974"/>
            <a:ext cx="29498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เดือนพฤศจิกายน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ทดสอบและปรับปรุง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Prototype3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พัฒนาเว็บสำหรับกรอกราคา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ปรับปรุง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Dialogflow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ให้แชทบอท</a:t>
            </a:r>
          </a:p>
          <a:p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สามารถโต้ตอบเป็นประโยคสั้นๆ เข้าใจง่าย</a:t>
            </a:r>
          </a:p>
          <a:p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และวิเคราะห์โรคจากอาการที่ผู้ใช้ส่งมา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เชื่อม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API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ข้อมูลราคา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8" name="กล่องข้อความ 27"/>
          <p:cNvSpPr txBox="1"/>
          <p:nvPr/>
        </p:nvSpPr>
        <p:spPr>
          <a:xfrm>
            <a:off x="8800818" y="3961538"/>
            <a:ext cx="27863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เดือนธันวาคม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ทดสอบและปรับปรุงแชทบอท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สรุปผลการดำเนินงาน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นำเสนอผลงานที่โครงการ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TDYT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นำเสนอผลงานที่คณะไอที สจล.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34" name="ตัวเชื่อมต่อตรง 33">
            <a:extLst>
              <a:ext uri="{FF2B5EF4-FFF2-40B4-BE49-F238E27FC236}">
                <a16:creationId xmlns:a16="http://schemas.microsoft.com/office/drawing/2014/main" id="{252E36D7-0E7F-4EAC-94ED-E44F4014923B}"/>
              </a:ext>
            </a:extLst>
          </p:cNvPr>
          <p:cNvCxnSpPr>
            <a:cxnSpLocks/>
          </p:cNvCxnSpPr>
          <p:nvPr/>
        </p:nvCxnSpPr>
        <p:spPr>
          <a:xfrm flipV="1">
            <a:off x="5507896" y="2453105"/>
            <a:ext cx="0" cy="5121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AF8A187D-3583-4251-A5FE-4C5E6A4D80CD}"/>
              </a:ext>
            </a:extLst>
          </p:cNvPr>
          <p:cNvSpPr/>
          <p:nvPr/>
        </p:nvSpPr>
        <p:spPr>
          <a:xfrm flipV="1">
            <a:off x="5470604" y="2410977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7446A8E4-F952-467D-B3D1-9DF847FA618A}"/>
              </a:ext>
            </a:extLst>
          </p:cNvPr>
          <p:cNvCxnSpPr>
            <a:cxnSpLocks/>
          </p:cNvCxnSpPr>
          <p:nvPr/>
        </p:nvCxnSpPr>
        <p:spPr>
          <a:xfrm flipV="1">
            <a:off x="9052081" y="2453105"/>
            <a:ext cx="0" cy="5121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93CDA494-40C5-4D45-B76A-2E890A9330CB}"/>
              </a:ext>
            </a:extLst>
          </p:cNvPr>
          <p:cNvSpPr/>
          <p:nvPr/>
        </p:nvSpPr>
        <p:spPr>
          <a:xfrm flipV="1">
            <a:off x="9014789" y="2410977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2FA71738-BCB7-4DE7-9747-CD0ADF67B2D1}"/>
              </a:ext>
            </a:extLst>
          </p:cNvPr>
          <p:cNvCxnSpPr>
            <a:cxnSpLocks/>
          </p:cNvCxnSpPr>
          <p:nvPr/>
        </p:nvCxnSpPr>
        <p:spPr>
          <a:xfrm>
            <a:off x="2445719" y="3237875"/>
            <a:ext cx="0" cy="5388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2FBB1286-2670-4B4B-B931-4481F311CFD7}"/>
              </a:ext>
            </a:extLst>
          </p:cNvPr>
          <p:cNvSpPr/>
          <p:nvPr/>
        </p:nvSpPr>
        <p:spPr>
          <a:xfrm flipV="1">
            <a:off x="2408427" y="3734593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1D6A6FBF-3C82-48F1-971B-1EB94F4841F7}"/>
              </a:ext>
            </a:extLst>
          </p:cNvPr>
          <p:cNvCxnSpPr>
            <a:cxnSpLocks/>
          </p:cNvCxnSpPr>
          <p:nvPr/>
        </p:nvCxnSpPr>
        <p:spPr>
          <a:xfrm>
            <a:off x="6133292" y="3232299"/>
            <a:ext cx="0" cy="5388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วงรี 46">
            <a:extLst>
              <a:ext uri="{FF2B5EF4-FFF2-40B4-BE49-F238E27FC236}">
                <a16:creationId xmlns:a16="http://schemas.microsoft.com/office/drawing/2014/main" id="{A81BE568-40BA-48BB-BE50-93ACDF0AE936}"/>
              </a:ext>
            </a:extLst>
          </p:cNvPr>
          <p:cNvSpPr/>
          <p:nvPr/>
        </p:nvSpPr>
        <p:spPr>
          <a:xfrm flipV="1">
            <a:off x="6096000" y="3729017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CE5FE2DB-5CEE-4580-9108-A019B75A79C0}"/>
              </a:ext>
            </a:extLst>
          </p:cNvPr>
          <p:cNvCxnSpPr>
            <a:cxnSpLocks/>
          </p:cNvCxnSpPr>
          <p:nvPr/>
        </p:nvCxnSpPr>
        <p:spPr>
          <a:xfrm>
            <a:off x="9746281" y="3241890"/>
            <a:ext cx="0" cy="5388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วงรี 48">
            <a:extLst>
              <a:ext uri="{FF2B5EF4-FFF2-40B4-BE49-F238E27FC236}">
                <a16:creationId xmlns:a16="http://schemas.microsoft.com/office/drawing/2014/main" id="{EF7673AA-8EFA-4188-B767-E7FF5D99537B}"/>
              </a:ext>
            </a:extLst>
          </p:cNvPr>
          <p:cNvSpPr/>
          <p:nvPr/>
        </p:nvSpPr>
        <p:spPr>
          <a:xfrm flipV="1">
            <a:off x="9708989" y="3738608"/>
            <a:ext cx="74583" cy="842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764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/>
          <a:srcRect l="7636" t="427" r="7303" b="2357"/>
          <a:stretch/>
        </p:blipFill>
        <p:spPr>
          <a:xfrm>
            <a:off x="884420" y="0"/>
            <a:ext cx="10626139" cy="68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8">
            <a:extLst>
              <a:ext uri="{FF2B5EF4-FFF2-40B4-BE49-F238E27FC236}">
                <a16:creationId xmlns:a16="http://schemas.microsoft.com/office/drawing/2014/main" id="{7081769C-7A27-4E65-8808-DF330CD3F604}"/>
              </a:ext>
            </a:extLst>
          </p:cNvPr>
          <p:cNvSpPr/>
          <p:nvPr/>
        </p:nvSpPr>
        <p:spPr>
          <a:xfrm>
            <a:off x="785512" y="1144119"/>
            <a:ext cx="2541145" cy="73112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80778" y="1859188"/>
            <a:ext cx="116863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ค่าอินเทอร์เน็ตในการสืบค้นข้อมูล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 					~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3,600 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บาท</a:t>
            </a:r>
            <a:endParaRPr lang="en-US" sz="3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ค่าโทรศัพท์สำหรับติดต่อเกษตรกรเพื่อเก็บ </a:t>
            </a:r>
            <a:r>
              <a:rPr lang="th-TH" sz="3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requirement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			~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200 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  บาท</a:t>
            </a:r>
            <a:endParaRPr lang="en-US" sz="3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ค่าอบรมหลักสูตรที่เกี่ยวข้อง (รับผิดชอบโดยสถาบันวิชาการทีโอที)</a:t>
            </a:r>
            <a:endParaRPr lang="en-US" sz="3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ค่าเชื่อมต่อ</a:t>
            </a:r>
            <a:r>
              <a:rPr lang="th-TH" sz="30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ไลน์ออฟฟิเชียล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(กรณีที่ส่งข้อความเกินกำหนด 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1000 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ข้อความ)</a:t>
            </a:r>
            <a:r>
              <a:rPr lang="en-US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~ 1,120 </a:t>
            </a: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 บาท</a:t>
            </a:r>
            <a:endParaRPr lang="en-US" sz="3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h-TH" sz="3000" dirty="0">
                <a:latin typeface="JasmineUPC" panose="02020603050405020304" pitchFamily="18" charset="-34"/>
                <a:cs typeface="JasmineUPC" panose="02020603050405020304" pitchFamily="18" charset="-34"/>
              </a:rPr>
              <a:t>ค่าทดสอบระบบ (รับผิดชอบโดยสถานประกอบการ)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077324" y="4420883"/>
            <a:ext cx="3546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32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รวมทั้งสิ้น</a:t>
            </a:r>
            <a:r>
              <a:rPr lang="th-TH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4,920 </a:t>
            </a:r>
            <a:r>
              <a:rPr lang="th-TH" sz="3200" dirty="0">
                <a:latin typeface="JasmineUPC" panose="02020603050405020304" pitchFamily="18" charset="-34"/>
                <a:cs typeface="JasmineUPC" panose="02020603050405020304" pitchFamily="18" charset="-34"/>
              </a:rPr>
              <a:t>บาท</a:t>
            </a:r>
            <a:endParaRPr lang="en-US" sz="32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8"/>
          <a:stretch/>
        </p:blipFill>
        <p:spPr>
          <a:xfrm>
            <a:off x="9458794" y="4208084"/>
            <a:ext cx="2938070" cy="264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49443" y="102009"/>
            <a:ext cx="2843265" cy="1325563"/>
          </a:xfrm>
        </p:spPr>
        <p:txBody>
          <a:bodyPr/>
          <a:lstStyle/>
          <a:p>
            <a:pPr rtl="0" eaLnBrk="1" latinLnBrk="0" hangingPunct="1"/>
            <a:r>
              <a:rPr lang="en-US" sz="7200" b="1" kern="1200" dirty="0">
                <a:solidFill>
                  <a:srgbClr val="2C2424"/>
                </a:solidFill>
                <a:effectLst/>
                <a:latin typeface="JasmineUPC" panose="02020603050405020304" pitchFamily="18" charset="-34"/>
                <a:ea typeface="+mn-ea"/>
                <a:cs typeface="JasmineUPC" panose="02020603050405020304" pitchFamily="18" charset="-34"/>
              </a:rPr>
              <a:t>Expenses</a:t>
            </a:r>
            <a:endParaRPr lang="th-TH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433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7" descr="รูปภาพประกอบด้วย หญ้า, กลางแจ้ง, ท้องฟ้า, อาทิตย์ต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009A1BE8-0913-4D46-88D4-16A77195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-71886"/>
            <a:ext cx="12191980" cy="6857999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2C23F5-92EB-4296-A193-D3F716E3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463" y="677673"/>
            <a:ext cx="5765408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 dirty="0">
                <a:ln w="22225">
                  <a:solidFill>
                    <a:srgbClr val="FFFFFF"/>
                  </a:solidFill>
                </a:ln>
                <a:noFill/>
              </a:rPr>
              <a:t>THANK YOU</a:t>
            </a:r>
            <a:endParaRPr lang="en-US" sz="8000" dirty="0">
              <a:ln w="2222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07DAB03-B892-4211-9B6A-D16627E0C23D}"/>
              </a:ext>
            </a:extLst>
          </p:cNvPr>
          <p:cNvSpPr txBox="1"/>
          <p:nvPr/>
        </p:nvSpPr>
        <p:spPr>
          <a:xfrm>
            <a:off x="5277396" y="3380617"/>
            <a:ext cx="3860002" cy="38636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JasmineUPC"/>
                <a:cs typeface="JasmineUPC"/>
              </a:rPr>
              <a:t>นายเก่งการ</a:t>
            </a:r>
            <a:r>
              <a:rPr lang="en-US" sz="2400">
                <a:solidFill>
                  <a:srgbClr val="FFFFFF"/>
                </a:solidFill>
                <a:latin typeface="JasmineUPC"/>
                <a:cs typeface="JasmineUPC"/>
              </a:rPr>
              <a:t>  </a:t>
            </a:r>
            <a:r>
              <a:rPr lang="en-US" sz="2400" err="1">
                <a:solidFill>
                  <a:srgbClr val="FFFFFF"/>
                </a:solidFill>
                <a:latin typeface="JasmineUPC"/>
                <a:cs typeface="JasmineUPC"/>
              </a:rPr>
              <a:t>ดวงแก้ว</a:t>
            </a:r>
            <a:endParaRPr lang="en-US" sz="2400">
              <a:solidFill>
                <a:srgbClr val="FFFFFF"/>
              </a:solidFill>
              <a:latin typeface="JasmineUPC"/>
              <a:cs typeface="JasmineUPC"/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2400" err="1">
                <a:solidFill>
                  <a:srgbClr val="FFFFFF"/>
                </a:solidFill>
                <a:latin typeface="JasmineUPC"/>
                <a:cs typeface="JasmineUPC"/>
              </a:rPr>
              <a:t>นางสาวนิชา</a:t>
            </a:r>
            <a:r>
              <a:rPr lang="en-US" sz="2400">
                <a:solidFill>
                  <a:srgbClr val="FFFFFF"/>
                </a:solidFill>
                <a:latin typeface="JasmineUPC"/>
                <a:cs typeface="JasmineUPC"/>
              </a:rPr>
              <a:t>  ณ </a:t>
            </a:r>
            <a:r>
              <a:rPr lang="en-US" sz="2400" err="1">
                <a:solidFill>
                  <a:srgbClr val="FFFFFF"/>
                </a:solidFill>
                <a:latin typeface="JasmineUPC"/>
                <a:cs typeface="JasmineUPC"/>
              </a:rPr>
              <a:t>อุบล</a:t>
            </a:r>
            <a:endParaRPr lang="en-US" sz="2400">
              <a:solidFill>
                <a:srgbClr val="FFFFFF"/>
              </a:solidFill>
              <a:latin typeface="JasmineUPC"/>
              <a:cs typeface="JasmineUPC"/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9D3993A2-A77A-4E97-8C4E-BABF273BBDAB}"/>
              </a:ext>
            </a:extLst>
          </p:cNvPr>
          <p:cNvCxnSpPr/>
          <p:nvPr/>
        </p:nvCxnSpPr>
        <p:spPr>
          <a:xfrm flipV="1">
            <a:off x="5106838" y="3633158"/>
            <a:ext cx="2774828" cy="1437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96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9">
            <a:extLst>
              <a:ext uri="{FF2B5EF4-FFF2-40B4-BE49-F238E27FC236}">
                <a16:creationId xmlns:a16="http://schemas.microsoft.com/office/drawing/2014/main" id="{764DC9E5-6B03-479D-81EF-68ADDD805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001" y="556869"/>
            <a:ext cx="3993943" cy="91623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2C2424"/>
                </a:solidFill>
                <a:latin typeface="Kanit SemiBold" panose="00000700000000000000" pitchFamily="2" charset="-34"/>
                <a:cs typeface="Kanit SemiBold"/>
              </a:rPr>
              <a:t>PAIN</a:t>
            </a:r>
            <a:endParaRPr lang="th-TH" sz="5400" b="1" dirty="0">
              <a:solidFill>
                <a:srgbClr val="2C2424"/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  <p:sp>
        <p:nvSpPr>
          <p:cNvPr id="9" name="สี่เหลี่ยมผืนผ้ามุมมน 8">
            <a:extLst>
              <a:ext uri="{FF2B5EF4-FFF2-40B4-BE49-F238E27FC236}">
                <a16:creationId xmlns:a16="http://schemas.microsoft.com/office/drawing/2014/main" id="{FE444A39-495A-4E90-AE5A-6E4E4544AD3B}"/>
              </a:ext>
            </a:extLst>
          </p:cNvPr>
          <p:cNvSpPr/>
          <p:nvPr/>
        </p:nvSpPr>
        <p:spPr>
          <a:xfrm>
            <a:off x="576781" y="1385608"/>
            <a:ext cx="1611299" cy="87491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1853098" y="5453363"/>
            <a:ext cx="373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ปัญหาในเรื่องการสืบค้นข้อมูล</a:t>
            </a: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6889477" y="5453362"/>
            <a:ext cx="4967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ปัญหาข้อมูลที่ได้เยอะเกินไปและเข้าใจยาก</a:t>
            </a:r>
          </a:p>
        </p:txBody>
      </p: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98" y="1919437"/>
            <a:ext cx="3806914" cy="324961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54" y="1919437"/>
            <a:ext cx="3249613" cy="3249613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90" y="2300259"/>
            <a:ext cx="2762479" cy="27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10">
            <a:extLst>
              <a:ext uri="{FF2B5EF4-FFF2-40B4-BE49-F238E27FC236}">
                <a16:creationId xmlns:a16="http://schemas.microsoft.com/office/drawing/2014/main" id="{B3E53779-2162-40C5-83B0-B1D782BE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73" y="1993460"/>
            <a:ext cx="2225616" cy="314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รูปภาพ 12">
            <a:extLst>
              <a:ext uri="{FF2B5EF4-FFF2-40B4-BE49-F238E27FC236}">
                <a16:creationId xmlns:a16="http://schemas.microsoft.com/office/drawing/2014/main" id="{79A4D2A2-92B8-4913-832C-52D5FE82D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9" r="-680" b="26574"/>
          <a:stretch/>
        </p:blipFill>
        <p:spPr>
          <a:xfrm>
            <a:off x="6370723" y="2364484"/>
            <a:ext cx="1959929" cy="281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รูปภาพ 16">
            <a:extLst>
              <a:ext uri="{FF2B5EF4-FFF2-40B4-BE49-F238E27FC236}">
                <a16:creationId xmlns:a16="http://schemas.microsoft.com/office/drawing/2014/main" id="{023602C1-8AB5-43F2-8C0B-5B535F01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021" y="1572328"/>
            <a:ext cx="1693654" cy="968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92659BBA-05B6-4AEA-B4AE-F1CDB815A577}"/>
              </a:ext>
            </a:extLst>
          </p:cNvPr>
          <p:cNvSpPr txBox="1"/>
          <p:nvPr/>
        </p:nvSpPr>
        <p:spPr>
          <a:xfrm>
            <a:off x="4957314" y="5582651"/>
            <a:ext cx="35627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453526"/>
                </a:solidFill>
                <a:latin typeface="Rsu" panose="02000506040000020003" pitchFamily="2" charset="-34"/>
                <a:cs typeface="Rsu" panose="02000506040000020003" pitchFamily="2" charset="-34"/>
              </a:rPr>
              <a:t>ถามจากคนใกล้ตัว</a:t>
            </a:r>
            <a:endParaRPr lang="th-TH" sz="1800" dirty="0">
              <a:solidFill>
                <a:srgbClr val="453526"/>
              </a:solidFill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" name="ชื่อเรื่อง 9">
            <a:extLst>
              <a:ext uri="{FF2B5EF4-FFF2-40B4-BE49-F238E27FC236}">
                <a16:creationId xmlns:a16="http://schemas.microsoft.com/office/drawing/2014/main" id="{A35E0E15-62BD-4A7B-AB47-B1E7C04E7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" y="294343"/>
            <a:ext cx="7631414" cy="916230"/>
          </a:xfrm>
        </p:spPr>
        <p:txBody>
          <a:bodyPr>
            <a:noAutofit/>
          </a:bodyPr>
          <a:lstStyle/>
          <a:p>
            <a:r>
              <a:rPr lang="en-US" sz="5400" b="1">
                <a:solidFill>
                  <a:srgbClr val="2C2424"/>
                </a:solidFill>
                <a:latin typeface="Kanit SemiBold" panose="00000700000000000000" pitchFamily="2" charset="-34"/>
                <a:cs typeface="Kanit SemiBold"/>
              </a:rPr>
              <a:t>CURRENT SOLUTION</a:t>
            </a:r>
            <a:endParaRPr lang="th-TH" sz="5400" b="1" dirty="0">
              <a:solidFill>
                <a:srgbClr val="2C2424"/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  <p:sp>
        <p:nvSpPr>
          <p:cNvPr id="3" name="สี่เหลี่ยมผืนผ้ามุมมน 8">
            <a:extLst>
              <a:ext uri="{FF2B5EF4-FFF2-40B4-BE49-F238E27FC236}">
                <a16:creationId xmlns:a16="http://schemas.microsoft.com/office/drawing/2014/main" id="{DD2AC621-C65E-478E-BCB8-9E4428551062}"/>
              </a:ext>
            </a:extLst>
          </p:cNvPr>
          <p:cNvSpPr/>
          <p:nvPr/>
        </p:nvSpPr>
        <p:spPr>
          <a:xfrm>
            <a:off x="614742" y="1132979"/>
            <a:ext cx="6630576" cy="87490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632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9">
            <a:extLst>
              <a:ext uri="{FF2B5EF4-FFF2-40B4-BE49-F238E27FC236}">
                <a16:creationId xmlns:a16="http://schemas.microsoft.com/office/drawing/2014/main" id="{3AF3FF6E-7FC4-4B60-89F8-80437B6038A6}"/>
              </a:ext>
            </a:extLst>
          </p:cNvPr>
          <p:cNvSpPr txBox="1">
            <a:spLocks/>
          </p:cNvSpPr>
          <p:nvPr/>
        </p:nvSpPr>
        <p:spPr>
          <a:xfrm>
            <a:off x="52529" y="456228"/>
            <a:ext cx="3965189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2C2424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PROBLEM</a:t>
            </a:r>
            <a:endParaRPr lang="th-TH" sz="5400" b="1" dirty="0">
              <a:solidFill>
                <a:srgbClr val="2C2424"/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  <p:sp>
        <p:nvSpPr>
          <p:cNvPr id="5" name="สี่เหลี่ยมผืนผ้ามุมมน 11">
            <a:extLst>
              <a:ext uri="{FF2B5EF4-FFF2-40B4-BE49-F238E27FC236}">
                <a16:creationId xmlns:a16="http://schemas.microsoft.com/office/drawing/2014/main" id="{96330AB8-6122-4B02-ACD0-73F26055CE38}"/>
              </a:ext>
            </a:extLst>
          </p:cNvPr>
          <p:cNvSpPr/>
          <p:nvPr/>
        </p:nvSpPr>
        <p:spPr>
          <a:xfrm>
            <a:off x="668017" y="1296060"/>
            <a:ext cx="2628408" cy="73112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ชื่อเรื่อง 9">
            <a:extLst>
              <a:ext uri="{FF2B5EF4-FFF2-40B4-BE49-F238E27FC236}">
                <a16:creationId xmlns:a16="http://schemas.microsoft.com/office/drawing/2014/main" id="{486CB9CE-9828-4F4C-9D97-76D0AF6AA707}"/>
              </a:ext>
            </a:extLst>
          </p:cNvPr>
          <p:cNvSpPr txBox="1">
            <a:spLocks/>
          </p:cNvSpPr>
          <p:nvPr/>
        </p:nvSpPr>
        <p:spPr>
          <a:xfrm>
            <a:off x="7931031" y="468750"/>
            <a:ext cx="3993943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2C2424"/>
                </a:solidFill>
                <a:latin typeface="Kanit SemiBold" panose="00000700000000000000" pitchFamily="2" charset="-34"/>
                <a:cs typeface="Kanit SemiBold"/>
              </a:rPr>
              <a:t>SOLUTION</a:t>
            </a:r>
            <a:endParaRPr lang="th-TH" sz="5400" b="1" dirty="0">
              <a:solidFill>
                <a:srgbClr val="2C2424"/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  <p:sp>
        <p:nvSpPr>
          <p:cNvPr id="7" name="สี่เหลี่ยมผืนผ้ามุมมน 8">
            <a:extLst>
              <a:ext uri="{FF2B5EF4-FFF2-40B4-BE49-F238E27FC236}">
                <a16:creationId xmlns:a16="http://schemas.microsoft.com/office/drawing/2014/main" id="{924C8895-47FF-4925-A7F9-75C13AF6814D}"/>
              </a:ext>
            </a:extLst>
          </p:cNvPr>
          <p:cNvSpPr/>
          <p:nvPr/>
        </p:nvSpPr>
        <p:spPr>
          <a:xfrm>
            <a:off x="8267227" y="1306931"/>
            <a:ext cx="3272705" cy="78049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 descr="รูปภาพประกอบด้วย LEGO,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A74D2B5F-871F-4A5E-A165-BCC9CE28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28" y="3059666"/>
            <a:ext cx="2110966" cy="1370783"/>
          </a:xfrm>
          <a:prstGeom prst="rect">
            <a:avLst/>
          </a:prstGeom>
        </p:spPr>
      </p:pic>
      <p:sp>
        <p:nvSpPr>
          <p:cNvPr id="9" name="กล่องข้อความ 4">
            <a:extLst>
              <a:ext uri="{FF2B5EF4-FFF2-40B4-BE49-F238E27FC236}">
                <a16:creationId xmlns:a16="http://schemas.microsoft.com/office/drawing/2014/main" id="{505E31D3-EA48-4040-8D3D-3CBCB5950B75}"/>
              </a:ext>
            </a:extLst>
          </p:cNvPr>
          <p:cNvSpPr txBox="1"/>
          <p:nvPr/>
        </p:nvSpPr>
        <p:spPr>
          <a:xfrm>
            <a:off x="5578069" y="4568351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Rsu" panose="02000506040000020003" pitchFamily="2" charset="-34"/>
                <a:cs typeface="Rsu" panose="02000506040000020003" pitchFamily="2" charset="-34"/>
              </a:rPr>
              <a:t>Chatbot</a:t>
            </a:r>
            <a:endParaRPr lang="th-TH" sz="2400" b="1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10" name="กล่องข้อความ 25">
            <a:extLst>
              <a:ext uri="{FF2B5EF4-FFF2-40B4-BE49-F238E27FC236}">
                <a16:creationId xmlns:a16="http://schemas.microsoft.com/office/drawing/2014/main" id="{9800D010-5B54-4833-97A3-D9CF897179C7}"/>
              </a:ext>
            </a:extLst>
          </p:cNvPr>
          <p:cNvSpPr txBox="1"/>
          <p:nvPr/>
        </p:nvSpPr>
        <p:spPr>
          <a:xfrm>
            <a:off x="385472" y="2016502"/>
            <a:ext cx="329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ปัญหาในเรื่องการสืบค้นข้อมูล</a:t>
            </a:r>
          </a:p>
        </p:txBody>
      </p:sp>
      <p:sp>
        <p:nvSpPr>
          <p:cNvPr id="11" name="กล่องข้อความ 26">
            <a:extLst>
              <a:ext uri="{FF2B5EF4-FFF2-40B4-BE49-F238E27FC236}">
                <a16:creationId xmlns:a16="http://schemas.microsoft.com/office/drawing/2014/main" id="{ACC52C47-C4AF-47F7-B50E-E7D6EABA4642}"/>
              </a:ext>
            </a:extLst>
          </p:cNvPr>
          <p:cNvSpPr txBox="1"/>
          <p:nvPr/>
        </p:nvSpPr>
        <p:spPr>
          <a:xfrm>
            <a:off x="316184" y="3288118"/>
            <a:ext cx="343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ปัญหาข้อมูลที่ได้เยอะเกินไป</a:t>
            </a:r>
          </a:p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และเข้าใจยาก</a:t>
            </a:r>
          </a:p>
        </p:txBody>
      </p:sp>
      <p:sp>
        <p:nvSpPr>
          <p:cNvPr id="12" name="กล่องข้อความ 27">
            <a:extLst>
              <a:ext uri="{FF2B5EF4-FFF2-40B4-BE49-F238E27FC236}">
                <a16:creationId xmlns:a16="http://schemas.microsoft.com/office/drawing/2014/main" id="{CC1173D5-D8DD-4A63-8BB8-01C0563D6CB1}"/>
              </a:ext>
            </a:extLst>
          </p:cNvPr>
          <p:cNvSpPr txBox="1"/>
          <p:nvPr/>
        </p:nvSpPr>
        <p:spPr>
          <a:xfrm>
            <a:off x="976978" y="4929066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ปัญหาการไม่ทราบ</a:t>
            </a:r>
          </a:p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ข้อมูลราคาที่รับซื้อ</a:t>
            </a:r>
          </a:p>
        </p:txBody>
      </p:sp>
      <p:sp>
        <p:nvSpPr>
          <p:cNvPr id="13" name="กล่องข้อความ 25">
            <a:extLst>
              <a:ext uri="{FF2B5EF4-FFF2-40B4-BE49-F238E27FC236}">
                <a16:creationId xmlns:a16="http://schemas.microsoft.com/office/drawing/2014/main" id="{2E0B447C-E8FE-470F-92EB-609BCD779DE8}"/>
              </a:ext>
            </a:extLst>
          </p:cNvPr>
          <p:cNvSpPr txBox="1"/>
          <p:nvPr/>
        </p:nvSpPr>
        <p:spPr>
          <a:xfrm>
            <a:off x="8352088" y="2016502"/>
            <a:ext cx="3151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ถาม-ตอบ ข้อมูลกับแชทบอท</a:t>
            </a:r>
          </a:p>
          <a:p>
            <a:pPr algn="ctr"/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แบบเรียลไทม์</a:t>
            </a:r>
          </a:p>
        </p:txBody>
      </p:sp>
      <p:sp>
        <p:nvSpPr>
          <p:cNvPr id="14" name="กล่องข้อความ 26">
            <a:extLst>
              <a:ext uri="{FF2B5EF4-FFF2-40B4-BE49-F238E27FC236}">
                <a16:creationId xmlns:a16="http://schemas.microsoft.com/office/drawing/2014/main" id="{0F032390-758A-4D88-8FC9-1243A0993CBA}"/>
              </a:ext>
            </a:extLst>
          </p:cNvPr>
          <p:cNvSpPr txBox="1"/>
          <p:nvPr/>
        </p:nvSpPr>
        <p:spPr>
          <a:xfrm>
            <a:off x="8203521" y="3574024"/>
            <a:ext cx="340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สรุปข้อมูลเป็นภาษาที่เข้าใจง่าย</a:t>
            </a:r>
          </a:p>
        </p:txBody>
      </p:sp>
      <p:sp>
        <p:nvSpPr>
          <p:cNvPr id="15" name="กล่องข้อความ 27">
            <a:extLst>
              <a:ext uri="{FF2B5EF4-FFF2-40B4-BE49-F238E27FC236}">
                <a16:creationId xmlns:a16="http://schemas.microsoft.com/office/drawing/2014/main" id="{A58956DE-BD36-4FC6-93A9-6473D00D47A2}"/>
              </a:ext>
            </a:extLst>
          </p:cNvPr>
          <p:cNvSpPr txBox="1"/>
          <p:nvPr/>
        </p:nvSpPr>
        <p:spPr>
          <a:xfrm>
            <a:off x="8279952" y="5113731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Rsu" panose="02000506040000020003" pitchFamily="2" charset="-34"/>
                <a:cs typeface="Rsu" panose="02000506040000020003" pitchFamily="2" charset="-34"/>
              </a:rPr>
              <a:t>อัพเดทราคารับซื้อสินค้าล่าสุด</a:t>
            </a:r>
          </a:p>
        </p:txBody>
      </p:sp>
      <p:sp>
        <p:nvSpPr>
          <p:cNvPr id="16" name="ลูกศรขวา 20">
            <a:extLst>
              <a:ext uri="{FF2B5EF4-FFF2-40B4-BE49-F238E27FC236}">
                <a16:creationId xmlns:a16="http://schemas.microsoft.com/office/drawing/2014/main" id="{BF0FB53F-80A9-400A-8345-C0B77F0B0592}"/>
              </a:ext>
            </a:extLst>
          </p:cNvPr>
          <p:cNvSpPr/>
          <p:nvPr/>
        </p:nvSpPr>
        <p:spPr>
          <a:xfrm rot="1547660">
            <a:off x="3833919" y="2426954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  <p:sp>
        <p:nvSpPr>
          <p:cNvPr id="17" name="ลูกศรขวา 20">
            <a:extLst>
              <a:ext uri="{FF2B5EF4-FFF2-40B4-BE49-F238E27FC236}">
                <a16:creationId xmlns:a16="http://schemas.microsoft.com/office/drawing/2014/main" id="{5FD37F16-73C7-49F0-9931-07CDA36C7A2A}"/>
              </a:ext>
            </a:extLst>
          </p:cNvPr>
          <p:cNvSpPr/>
          <p:nvPr/>
        </p:nvSpPr>
        <p:spPr>
          <a:xfrm>
            <a:off x="3716095" y="3664427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  <p:sp>
        <p:nvSpPr>
          <p:cNvPr id="18" name="ลูกศรขวา 20">
            <a:extLst>
              <a:ext uri="{FF2B5EF4-FFF2-40B4-BE49-F238E27FC236}">
                <a16:creationId xmlns:a16="http://schemas.microsoft.com/office/drawing/2014/main" id="{E98774D5-2D70-475A-85F3-336BDA61D3FD}"/>
              </a:ext>
            </a:extLst>
          </p:cNvPr>
          <p:cNvSpPr/>
          <p:nvPr/>
        </p:nvSpPr>
        <p:spPr>
          <a:xfrm rot="20477290">
            <a:off x="3833918" y="4930194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  <p:sp>
        <p:nvSpPr>
          <p:cNvPr id="20" name="ลูกศรขวา 20">
            <a:extLst>
              <a:ext uri="{FF2B5EF4-FFF2-40B4-BE49-F238E27FC236}">
                <a16:creationId xmlns:a16="http://schemas.microsoft.com/office/drawing/2014/main" id="{D0BABBEA-7DBC-4ED4-ABC4-788F19C6FFFD}"/>
              </a:ext>
            </a:extLst>
          </p:cNvPr>
          <p:cNvSpPr/>
          <p:nvPr/>
        </p:nvSpPr>
        <p:spPr>
          <a:xfrm rot="20330435">
            <a:off x="6889952" y="2407755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  <p:sp>
        <p:nvSpPr>
          <p:cNvPr id="21" name="ลูกศรขวา 20">
            <a:extLst>
              <a:ext uri="{FF2B5EF4-FFF2-40B4-BE49-F238E27FC236}">
                <a16:creationId xmlns:a16="http://schemas.microsoft.com/office/drawing/2014/main" id="{E7761ED7-F6F2-4122-B3CE-149A048FD4A4}"/>
              </a:ext>
            </a:extLst>
          </p:cNvPr>
          <p:cNvSpPr/>
          <p:nvPr/>
        </p:nvSpPr>
        <p:spPr>
          <a:xfrm>
            <a:off x="6898907" y="3662843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  <p:sp>
        <p:nvSpPr>
          <p:cNvPr id="23" name="ลูกศรขวา 20">
            <a:extLst>
              <a:ext uri="{FF2B5EF4-FFF2-40B4-BE49-F238E27FC236}">
                <a16:creationId xmlns:a16="http://schemas.microsoft.com/office/drawing/2014/main" id="{32707361-2A24-4E82-8BDD-B09E57471011}"/>
              </a:ext>
            </a:extLst>
          </p:cNvPr>
          <p:cNvSpPr/>
          <p:nvPr/>
        </p:nvSpPr>
        <p:spPr>
          <a:xfrm rot="1212365">
            <a:off x="6898907" y="4944195"/>
            <a:ext cx="1238056" cy="28086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881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4" descr="รูปภาพประกอบด้วย เวกเตอร์กราฟิก&#10;&#10;คำอธิบายที่สร้างขึ้นโดยมีความน่าเชื่อถือสูง">
            <a:extLst>
              <a:ext uri="{FF2B5EF4-FFF2-40B4-BE49-F238E27FC236}">
                <a16:creationId xmlns:a16="http://schemas.microsoft.com/office/drawing/2014/main" id="{4A5ABC26-9AD4-4993-97CE-2225A5B65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" b="10131"/>
          <a:stretch/>
        </p:blipFill>
        <p:spPr>
          <a:xfrm>
            <a:off x="1503871" y="364693"/>
            <a:ext cx="9184262" cy="6139593"/>
          </a:xfrm>
          <a:prstGeom prst="rect">
            <a:avLst/>
          </a:prstGeom>
        </p:spPr>
      </p:pic>
      <p:pic>
        <p:nvPicPr>
          <p:cNvPr id="15" name="รูปภาพ 12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1186A60-307E-49BF-BD41-51A44573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689" y="4480721"/>
            <a:ext cx="1034922" cy="1034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กล่องข้อความ 15"/>
          <p:cNvSpPr txBox="1"/>
          <p:nvPr/>
        </p:nvSpPr>
        <p:spPr>
          <a:xfrm>
            <a:off x="2765603" y="5981066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Retrieve from</a:t>
            </a:r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: https://www.thumbsup.in.th/line-th-stats-2019</a:t>
            </a:r>
            <a:endParaRPr lang="th-TH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975" y="2472316"/>
            <a:ext cx="2490160" cy="159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AFBF1D46-28EB-41DD-B563-28927F09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48" y="189888"/>
            <a:ext cx="8522897" cy="6315519"/>
          </a:xfrm>
          <a:prstGeom prst="rect">
            <a:avLst/>
          </a:prstGeom>
        </p:spPr>
      </p:pic>
      <p:pic>
        <p:nvPicPr>
          <p:cNvPr id="10" name="รูปภาพ 12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1186A60-307E-49BF-BD41-51A44573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99" y="4363782"/>
            <a:ext cx="1034922" cy="1034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กล่องข้อความ 4"/>
          <p:cNvSpPr txBox="1"/>
          <p:nvPr/>
        </p:nvSpPr>
        <p:spPr>
          <a:xfrm>
            <a:off x="2004972" y="6008057"/>
            <a:ext cx="8182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Retrieve from</a:t>
            </a:r>
            <a:r>
              <a:rPr lang="th-TH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: https://www.twfdigital.com/blog/2018/09/thailandline-stats-and-behaviour</a:t>
            </a:r>
            <a:b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</a:br>
            <a:r>
              <a:rPr lang="en-US" sz="2400" dirty="0">
                <a:latin typeface="JasmineUPC" panose="02020603050405020304" pitchFamily="18" charset="-34"/>
                <a:cs typeface="JasmineUPC" panose="02020603050405020304" pitchFamily="18" charset="-34"/>
              </a:rPr>
              <a:t>                    https://www.thumbsup.in.th/line-th-stats-2019</a:t>
            </a:r>
            <a:endParaRPr lang="th-TH" sz="24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0" y="1257099"/>
            <a:ext cx="1812012" cy="1113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154" y="1626318"/>
            <a:ext cx="1219863" cy="731918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84" y="2079852"/>
            <a:ext cx="752163" cy="752163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1997" y="2516228"/>
            <a:ext cx="573925" cy="573925"/>
          </a:xfrm>
          <a:prstGeom prst="rect">
            <a:avLst/>
          </a:prstGeom>
        </p:spPr>
      </p:pic>
      <p:pic>
        <p:nvPicPr>
          <p:cNvPr id="1026" name="Picture 2" descr="à¸à¸¥à¸à¸²à¸£à¸à¹à¸à¸«à¸²à¸£à¸¹à¸à¸ à¸²à¸à¸ªà¸³à¸«à¸£à¸±à¸ skyp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2903504"/>
            <a:ext cx="1003162" cy="67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5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9">
            <a:extLst>
              <a:ext uri="{FF2B5EF4-FFF2-40B4-BE49-F238E27FC236}">
                <a16:creationId xmlns:a16="http://schemas.microsoft.com/office/drawing/2014/main" id="{E3D351CE-15E2-49B9-99BA-41593182E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852" y="501775"/>
            <a:ext cx="3835792" cy="91623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2C2424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PRODUCT</a:t>
            </a:r>
            <a:endParaRPr lang="th-TH" sz="5400" b="1" dirty="0">
              <a:solidFill>
                <a:srgbClr val="2C2424"/>
              </a:solidFill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" name="สี่เหลี่ยมผืนผ้ามุมมน 8">
            <a:extLst>
              <a:ext uri="{FF2B5EF4-FFF2-40B4-BE49-F238E27FC236}">
                <a16:creationId xmlns:a16="http://schemas.microsoft.com/office/drawing/2014/main" id="{7081769C-7A27-4E65-8808-DF330CD3F604}"/>
              </a:ext>
            </a:extLst>
          </p:cNvPr>
          <p:cNvSpPr/>
          <p:nvPr/>
        </p:nvSpPr>
        <p:spPr>
          <a:xfrm>
            <a:off x="808403" y="1355853"/>
            <a:ext cx="2748690" cy="73112"/>
          </a:xfrm>
          <a:prstGeom prst="roundRect">
            <a:avLst/>
          </a:prstGeom>
          <a:solidFill>
            <a:srgbClr val="F79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F0C5DB1-5566-498D-8E38-3D9F096A663D}"/>
              </a:ext>
            </a:extLst>
          </p:cNvPr>
          <p:cNvSpPr txBox="1"/>
          <p:nvPr/>
        </p:nvSpPr>
        <p:spPr>
          <a:xfrm>
            <a:off x="2182748" y="2003360"/>
            <a:ext cx="850344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3200" dirty="0" err="1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Chatbot</a:t>
            </a:r>
            <a:r>
              <a:rPr lang="th-TH" sz="3200" dirty="0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 สำหรับการเข้าถึงข้อมูลการเกษตรเพื่อตอบปัญหาและให้ความรู้ทางการเกษตรแก่เกษตรกร โดยใช้งานผ่าน </a:t>
            </a:r>
          </a:p>
          <a:p>
            <a:r>
              <a:rPr lang="th-TH" sz="3200" dirty="0" err="1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Line</a:t>
            </a:r>
            <a:r>
              <a:rPr lang="th-TH" sz="3200" dirty="0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 </a:t>
            </a:r>
            <a:r>
              <a:rPr lang="th-TH" sz="3200" dirty="0" err="1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Application</a:t>
            </a:r>
            <a:r>
              <a:rPr lang="th-TH" sz="3200" dirty="0">
                <a:solidFill>
                  <a:srgbClr val="453526"/>
                </a:solidFill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 : </a:t>
            </a:r>
            <a:r>
              <a:rPr lang="th-TH" sz="3200" b="1" dirty="0"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BAAC </a:t>
            </a:r>
            <a:r>
              <a:rPr lang="th-TH" sz="3200" b="1" dirty="0" err="1"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Smart</a:t>
            </a:r>
            <a:r>
              <a:rPr lang="th-TH" sz="3200" b="1" dirty="0"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 </a:t>
            </a:r>
            <a:r>
              <a:rPr lang="th-TH" sz="3200" b="1" dirty="0" err="1">
                <a:latin typeface="Rsu" panose="02000506040000020003" pitchFamily="2" charset="-34"/>
                <a:ea typeface="+mn-lt"/>
                <a:cs typeface="Rsu" panose="02000506040000020003" pitchFamily="2" charset="-34"/>
              </a:rPr>
              <a:t>Farmer</a:t>
            </a:r>
            <a:endParaRPr lang="th-TH" sz="32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2" name="รูปภาพ 12" descr="รูปภาพประกอบด้วย เวกเตอร์กราฟิก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51186A60-307E-49BF-BD41-51A44573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54" y="4654589"/>
            <a:ext cx="1377351" cy="1377351"/>
          </a:xfrm>
          <a:prstGeom prst="rect">
            <a:avLst/>
          </a:prstGeom>
        </p:spPr>
      </p:pic>
      <p:pic>
        <p:nvPicPr>
          <p:cNvPr id="16" name="รูปภาพ 16">
            <a:extLst>
              <a:ext uri="{FF2B5EF4-FFF2-40B4-BE49-F238E27FC236}">
                <a16:creationId xmlns:a16="http://schemas.microsoft.com/office/drawing/2014/main" id="{D7963AF4-3C1D-4057-9066-7A74EC0D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10" y="4563499"/>
            <a:ext cx="2743200" cy="1573911"/>
          </a:xfrm>
          <a:prstGeom prst="rect">
            <a:avLst/>
          </a:prstGeom>
        </p:spPr>
      </p:pic>
      <p:sp>
        <p:nvSpPr>
          <p:cNvPr id="18" name="ลูกศร: ขวาท้ายขีด 17">
            <a:extLst>
              <a:ext uri="{FF2B5EF4-FFF2-40B4-BE49-F238E27FC236}">
                <a16:creationId xmlns:a16="http://schemas.microsoft.com/office/drawing/2014/main" id="{987948C1-9938-4011-8CE2-412B357651E8}"/>
              </a:ext>
            </a:extLst>
          </p:cNvPr>
          <p:cNvSpPr/>
          <p:nvPr/>
        </p:nvSpPr>
        <p:spPr>
          <a:xfrm>
            <a:off x="5455674" y="5093760"/>
            <a:ext cx="1035169" cy="503207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752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D7A59932-76FA-47CB-A75A-C2F0C085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2"/>
          <a:stretch/>
        </p:blipFill>
        <p:spPr>
          <a:xfrm>
            <a:off x="0" y="291548"/>
            <a:ext cx="12192000" cy="62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417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2421</TotalTime>
  <Words>1188</Words>
  <Application>Microsoft Office PowerPoint</Application>
  <PresentationFormat>Widescreen</PresentationFormat>
  <Paragraphs>136</Paragraphs>
  <Slides>26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JasmineUPC</vt:lpstr>
      <vt:lpstr>Kanit Medium</vt:lpstr>
      <vt:lpstr>Kanit SemiBold</vt:lpstr>
      <vt:lpstr>Rsu</vt:lpstr>
      <vt:lpstr>ธีมของ Office</vt:lpstr>
      <vt:lpstr>Chatbot สำหรับบริการลูกค้าธนาคารเพื่อการเกษตร และสหกรณ์การเกษตร</vt:lpstr>
      <vt:lpstr>PowerPoint Presentation</vt:lpstr>
      <vt:lpstr>PAIN</vt:lpstr>
      <vt:lpstr>CURRENT SOLUTION</vt:lpstr>
      <vt:lpstr>PowerPoint Presentation</vt:lpstr>
      <vt:lpstr>PowerPoint Presentation</vt:lpstr>
      <vt:lpstr>PowerPoint Presentation</vt:lpstr>
      <vt:lpstr>PRODUCT</vt:lpstr>
      <vt:lpstr>PowerPoint Presentation</vt:lpstr>
      <vt:lpstr>User Features</vt:lpstr>
      <vt:lpstr>Line Official: BAAC Smart Farmer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Farmer Leader Feature</vt:lpstr>
      <vt:lpstr>PowerPoint Presentation</vt:lpstr>
      <vt:lpstr>PowerPoint Presentation</vt:lpstr>
      <vt:lpstr>PowerPoint Presentation</vt:lpstr>
      <vt:lpstr>ADVANTAGE</vt:lpstr>
      <vt:lpstr>PROJECT ACTIVITIES</vt:lpstr>
      <vt:lpstr>PowerPoint Presentation</vt:lpstr>
      <vt:lpstr>PowerPoint Presentation</vt:lpstr>
      <vt:lpstr>Expenses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KengKarn DuangKaew</dc:creator>
  <cp:lastModifiedBy>KENGKARN DUANGKAEW</cp:lastModifiedBy>
  <cp:revision>312</cp:revision>
  <dcterms:created xsi:type="dcterms:W3CDTF">2019-07-25T06:08:04Z</dcterms:created>
  <dcterms:modified xsi:type="dcterms:W3CDTF">2019-11-17T18:54:39Z</dcterms:modified>
</cp:coreProperties>
</file>